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61" r:id="rId6"/>
    <p:sldId id="262" r:id="rId7"/>
    <p:sldId id="265" r:id="rId8"/>
    <p:sldId id="266" r:id="rId9"/>
    <p:sldId id="268" r:id="rId10"/>
    <p:sldId id="263" r:id="rId11"/>
    <p:sldId id="26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/>
    <p:restoredTop sz="79827"/>
  </p:normalViewPr>
  <p:slideViewPr>
    <p:cSldViewPr snapToGrid="0" snapToObjects="1">
      <p:cViewPr varScale="1">
        <p:scale>
          <a:sx n="54" d="100"/>
          <a:sy n="54" d="100"/>
        </p:scale>
        <p:origin x="8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F0FF9-53E0-3A47-916E-CCA3CF306D27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56D7D-6261-834C-9028-A98BF18966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87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この章では、畳み込みフィルターとプーリング層を２段に重ねた</a:t>
            </a:r>
            <a:r>
              <a:rPr kumimoji="1" lang="en-US" altLang="ja-JP" dirty="0" smtClean="0"/>
              <a:t>CNN</a:t>
            </a:r>
            <a:r>
              <a:rPr kumimoji="1" lang="ja-JP" altLang="en-US" dirty="0" smtClean="0"/>
              <a:t>を実際に構成して、</a:t>
            </a:r>
            <a:r>
              <a:rPr kumimoji="1" lang="en-US" altLang="ja-JP" dirty="0" err="1" smtClean="0"/>
              <a:t>TensorFlow</a:t>
            </a:r>
            <a:r>
              <a:rPr kumimoji="1" lang="ja-JP" altLang="en-US" dirty="0" smtClean="0"/>
              <a:t>による最適化処理を実施することで、どのような結果が得られるか確認します。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段目と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段目の畳み込みフィルターの数をそれぞれ、</a:t>
            </a:r>
            <a:r>
              <a:rPr kumimoji="1" lang="en-US" altLang="ja-JP" dirty="0" smtClean="0"/>
              <a:t>32</a:t>
            </a:r>
            <a:r>
              <a:rPr kumimoji="1" lang="ja-JP" altLang="en-US" dirty="0" smtClean="0"/>
              <a:t>個、および</a:t>
            </a:r>
            <a:r>
              <a:rPr kumimoji="1" lang="en-US" altLang="ja-JP" dirty="0" smtClean="0"/>
              <a:t>64</a:t>
            </a:r>
            <a:r>
              <a:rPr kumimoji="1" lang="ja-JP" altLang="en-US" dirty="0" smtClean="0"/>
              <a:t>個として説明を進めます。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567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１段目のフィルター群は</a:t>
                </a:r>
                <a:r>
                  <a:rPr kumimoji="1" lang="en-US" altLang="ja-JP" dirty="0" err="1" smtClean="0"/>
                  <a:t>TensorFlow</a:t>
                </a:r>
                <a:r>
                  <a:rPr kumimoji="1" lang="ja-JP" altLang="en-US" dirty="0" smtClean="0"/>
                  <a:t>のコードでは「フィルターサイズ（縦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</m:oMath>
                </a14:m>
                <a:r>
                  <a:rPr kumimoji="1" lang="ja-JP" altLang="en-US" dirty="0" smtClean="0"/>
                  <a:t>横）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</m:oMath>
                </a14:m>
                <a:r>
                  <a:rPr kumimoji="1" lang="ja-JP" altLang="en-US" dirty="0" smtClean="0"/>
                  <a:t>入力レイヤー数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</m:oMath>
                </a14:m>
                <a:r>
                  <a:rPr kumimoji="1" lang="ja-JP" altLang="en-US" dirty="0" smtClean="0"/>
                  <a:t>出力レイヤー数」</a:t>
                </a:r>
                <a:r>
                  <a:rPr kumimoji="1" lang="en-US" altLang="ja-JP" dirty="0" smtClean="0"/>
                  <a:t>=</a:t>
                </a:r>
                <a:r>
                  <a:rPr kumimoji="1" lang="ja-JP" altLang="en-US" dirty="0" smtClean="0"/>
                  <a:t>「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charset="0"/>
                      </a:rPr>
                      <m:t>5</m:t>
                    </m:r>
                    <m:r>
                      <a:rPr kumimoji="1" lang="en-US" altLang="ja-JP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×5×1×32</m:t>
                    </m:r>
                  </m:oMath>
                </a14:m>
                <a:r>
                  <a:rPr kumimoji="1" lang="ja-JP" altLang="en-US" dirty="0" smtClean="0"/>
                  <a:t>」という多次元リストで表現されます。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この時、２段目のフィルター群は「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charset="0"/>
                      </a:rPr>
                      <m:t>5</m:t>
                    </m:r>
                    <m:r>
                      <a:rPr kumimoji="1" lang="en-US" altLang="ja-JP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×5×32×64</m:t>
                    </m:r>
                  </m:oMath>
                </a14:m>
                <a:r>
                  <a:rPr kumimoji="1" lang="ja-JP" altLang="en-US" dirty="0" smtClean="0"/>
                  <a:t>」という多次元リストで表現されます。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最終的に、</a:t>
                </a:r>
                <a:r>
                  <a:rPr kumimoji="1" lang="en-US" altLang="ja-JP" dirty="0" smtClean="0"/>
                  <a:t>2</a:t>
                </a:r>
                <a:r>
                  <a:rPr kumimoji="1" lang="ja-JP" altLang="en-US" dirty="0" smtClean="0"/>
                  <a:t>段目の「畳み込みフィルター＋プーリング層」からは、</a:t>
                </a:r>
                <a:r>
                  <a:rPr kumimoji="1" lang="en-US" altLang="ja-JP" dirty="0" smtClean="0"/>
                  <a:t>64</a:t>
                </a:r>
                <a:r>
                  <a:rPr kumimoji="1" lang="ja-JP" altLang="en-US" dirty="0" smtClean="0"/>
                  <a:t>個の</a:t>
                </a:r>
                <a:r>
                  <a:rPr kumimoji="1" lang="en-US" altLang="ja-JP" dirty="0" smtClean="0"/>
                  <a:t>7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kumimoji="1" lang="en-US" altLang="ja-JP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7</m:t>
                    </m:r>
                  </m:oMath>
                </a14:m>
                <a:r>
                  <a:rPr kumimoji="1" lang="ja-JP" altLang="en-US" dirty="0" smtClean="0"/>
                  <a:t>ピクセルの画像データが出力されることになります。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１段目のフィルター群は</a:t>
                </a:r>
                <a:r>
                  <a:rPr kumimoji="1" lang="en-US" altLang="ja-JP" dirty="0" err="1" smtClean="0"/>
                  <a:t>TensorFlow</a:t>
                </a:r>
                <a:r>
                  <a:rPr kumimoji="1" lang="ja-JP" altLang="en-US" dirty="0" smtClean="0"/>
                  <a:t>のコードでは「フィルターサイズ（縦</a:t>
                </a:r>
                <a:r>
                  <a:rPr kumimoji="1" lang="en-US" altLang="ja-JP" i="0" smtClean="0">
                    <a:latin typeface="Cambria Math" charset="0"/>
                    <a:ea typeface="Cambria Math" charset="0"/>
                    <a:cs typeface="Cambria Math" charset="0"/>
                  </a:rPr>
                  <a:t>×</a:t>
                </a:r>
                <a:r>
                  <a:rPr kumimoji="1" lang="ja-JP" altLang="en-US" dirty="0" smtClean="0"/>
                  <a:t>横）</a:t>
                </a:r>
                <a:r>
                  <a:rPr kumimoji="1" lang="en-US" altLang="ja-JP" i="0" smtClean="0">
                    <a:latin typeface="Cambria Math" charset="0"/>
                    <a:ea typeface="Cambria Math" charset="0"/>
                    <a:cs typeface="Cambria Math" charset="0"/>
                  </a:rPr>
                  <a:t>×</a:t>
                </a:r>
                <a:r>
                  <a:rPr kumimoji="1" lang="ja-JP" altLang="en-US" dirty="0" smtClean="0"/>
                  <a:t>入力レイヤー数</a:t>
                </a:r>
                <a:r>
                  <a:rPr kumimoji="1" lang="en-US" altLang="ja-JP" i="0" smtClean="0">
                    <a:latin typeface="Cambria Math" charset="0"/>
                    <a:ea typeface="Cambria Math" charset="0"/>
                    <a:cs typeface="Cambria Math" charset="0"/>
                  </a:rPr>
                  <a:t>×</a:t>
                </a:r>
                <a:r>
                  <a:rPr kumimoji="1" lang="ja-JP" altLang="en-US" dirty="0" smtClean="0"/>
                  <a:t>出力レイヤー数」</a:t>
                </a:r>
                <a:r>
                  <a:rPr kumimoji="1" lang="en-US" altLang="ja-JP" dirty="0" smtClean="0"/>
                  <a:t>=</a:t>
                </a:r>
                <a:r>
                  <a:rPr kumimoji="1" lang="ja-JP" altLang="en-US" dirty="0" smtClean="0"/>
                  <a:t>「</a:t>
                </a:r>
                <a:r>
                  <a:rPr kumimoji="1" lang="en-US" altLang="ja-JP" b="0" i="0" smtClean="0">
                    <a:latin typeface="Cambria Math" charset="0"/>
                  </a:rPr>
                  <a:t>5</a:t>
                </a:r>
                <a:r>
                  <a:rPr kumimoji="1" lang="en-US" altLang="ja-JP" b="0" i="0" smtClean="0">
                    <a:latin typeface="Cambria Math" charset="0"/>
                    <a:ea typeface="Cambria Math" charset="0"/>
                    <a:cs typeface="Cambria Math" charset="0"/>
                  </a:rPr>
                  <a:t>×5×1×32</a:t>
                </a:r>
                <a:r>
                  <a:rPr kumimoji="1" lang="ja-JP" altLang="en-US" dirty="0" smtClean="0"/>
                  <a:t>」という多次元リストで表現されます。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この時、２段目のフィルター群は「</a:t>
                </a:r>
                <a:r>
                  <a:rPr kumimoji="1" lang="en-US" altLang="ja-JP" b="0" i="0" smtClean="0">
                    <a:latin typeface="Cambria Math" charset="0"/>
                  </a:rPr>
                  <a:t>5</a:t>
                </a:r>
                <a:r>
                  <a:rPr kumimoji="1" lang="en-US" altLang="ja-JP" b="0" i="0" smtClean="0">
                    <a:latin typeface="Cambria Math" charset="0"/>
                    <a:ea typeface="Cambria Math" charset="0"/>
                    <a:cs typeface="Cambria Math" charset="0"/>
                  </a:rPr>
                  <a:t>×5×32×64</a:t>
                </a:r>
                <a:r>
                  <a:rPr kumimoji="1" lang="ja-JP" altLang="en-US" dirty="0" smtClean="0"/>
                  <a:t>」という多次元リストで表現されます。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最終的に、</a:t>
                </a:r>
                <a:r>
                  <a:rPr kumimoji="1" lang="en-US" altLang="ja-JP" dirty="0" smtClean="0"/>
                  <a:t>2</a:t>
                </a:r>
                <a:r>
                  <a:rPr kumimoji="1" lang="ja-JP" altLang="en-US" dirty="0" smtClean="0"/>
                  <a:t>段目の「畳み込みフィルター＋プーリング層」からは、</a:t>
                </a:r>
                <a:r>
                  <a:rPr kumimoji="1" lang="en-US" altLang="ja-JP" dirty="0" smtClean="0"/>
                  <a:t>64</a:t>
                </a:r>
                <a:r>
                  <a:rPr kumimoji="1" lang="ja-JP" altLang="en-US" dirty="0" smtClean="0"/>
                  <a:t>個の</a:t>
                </a:r>
                <a:r>
                  <a:rPr kumimoji="1" lang="en-US" altLang="ja-JP" dirty="0" smtClean="0"/>
                  <a:t>7</a:t>
                </a:r>
                <a:r>
                  <a:rPr kumimoji="1" lang="en-US" altLang="ja-JP" i="0" smtClean="0">
                    <a:latin typeface="Cambria Math" charset="0"/>
                    <a:ea typeface="Cambria Math" charset="0"/>
                    <a:cs typeface="Cambria Math" charset="0"/>
                  </a:rPr>
                  <a:t>×</a:t>
                </a:r>
                <a:r>
                  <a:rPr kumimoji="1" lang="en-US" altLang="ja-JP" b="0" i="0" smtClean="0">
                    <a:latin typeface="Cambria Math" charset="0"/>
                    <a:ea typeface="Cambria Math" charset="0"/>
                    <a:cs typeface="Cambria Math" charset="0"/>
                  </a:rPr>
                  <a:t>7</a:t>
                </a:r>
                <a:r>
                  <a:rPr kumimoji="1" lang="ja-JP" altLang="en-US" dirty="0" smtClean="0"/>
                  <a:t>ピクセルの画像データが出力されることになります。</a:t>
                </a:r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30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次に、パラメーターの最適化を効率的に実施するテクニックを説明します。これには次の３つがあります。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5.1.2</a:t>
            </a:r>
            <a:r>
              <a:rPr kumimoji="1" lang="ja-JP" altLang="en-US" dirty="0" smtClean="0"/>
              <a:t>でこれらのテクニックを使用したコードを利用するので、先に説明をしておきます。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49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b_conv1</a:t>
            </a:r>
            <a:r>
              <a:rPr kumimoji="1" lang="ja-JP" altLang="en-US" dirty="0" smtClean="0"/>
              <a:t>はしきい値に対応するための変数です。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ここで重要なのは活性化関数</a:t>
            </a:r>
            <a:r>
              <a:rPr kumimoji="1" lang="en-US" altLang="ja-JP" dirty="0" err="1" smtClean="0"/>
              <a:t>ReLU</a:t>
            </a:r>
            <a:r>
              <a:rPr kumimoji="1" lang="ja-JP" altLang="en-US" dirty="0" smtClean="0"/>
              <a:t>を使用していることです。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ReLU</a:t>
            </a:r>
            <a:r>
              <a:rPr kumimoji="1" lang="ja-JP" altLang="en-US" dirty="0" smtClean="0"/>
              <a:t>の中身は示している通りです。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</a:t>
            </a:r>
            <a:r>
              <a:rPr kumimoji="1" lang="en-US" altLang="ja-JP" dirty="0" smtClean="0"/>
              <a:t>maximum</a:t>
            </a:r>
            <a:r>
              <a:rPr kumimoji="1" lang="ja-JP" altLang="en-US" dirty="0" smtClean="0"/>
              <a:t>は、入力された値から大きい方の値を選んで出力する関数です。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tf.constant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shape</a:t>
            </a:r>
            <a:r>
              <a:rPr kumimoji="1" lang="ja-JP" altLang="en-US" dirty="0" smtClean="0"/>
              <a:t>オプションで指定された形式の多次元リストを用意して、全ての要素に同じ値を設定する関数です。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次に、２について説明します。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875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ここでは、０から少しだけ異なる値を設定しています。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理由は、フィルターの初期値を乱数を用いて設定するのと同じ理由で、あえて０からずらしておくことで</a:t>
            </a:r>
            <a:endParaRPr kumimoji="1" lang="en-US" altLang="ja-JP" dirty="0" smtClean="0"/>
          </a:p>
          <a:p>
            <a:r>
              <a:rPr kumimoji="1" lang="ja-JP" altLang="en-US" dirty="0" smtClean="0"/>
              <a:t>誤差関数の停留値を避けて、最適化処理を効率的に進めることを可能にするためです。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655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最後に、</a:t>
            </a:r>
            <a:r>
              <a:rPr kumimoji="1" lang="en-US" altLang="ja-JP" dirty="0" smtClean="0"/>
              <a:t>(3)</a:t>
            </a:r>
            <a:r>
              <a:rPr kumimoji="1" lang="ja-JP" altLang="en-US" dirty="0" smtClean="0"/>
              <a:t>のドロップアウト層は、全結合層のノード群とソフトマックス関数の間に位置するもので、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少し特別な役割を持ちます。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ドロッアウトとは、ニューロンをランダムに消去しながら学習する手法です。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訓練時に隠れ層のニューロンをランダムに選び出し、その選び出したニューロンを消去する。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ここで消去されたニューロンは、信号の伝達が行われなくなります。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なお、訓練時にはデータが流れるたびに、消去するニューロンをランダムに選択します。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そして、テスト時には、全てのニューロンの信号を伝達しますが、各ニューロンの出力に対して、訓練時に消去した割合を乗算して出力します。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具体的にどういうことが行われるかというと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277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左の図のような複雑なニューラルネットワークにドロップアウトを適用することで右の図のようになります。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ドロップアウトを用いることで、訓練データとテストデータの認識精度の隔たりが小さくなります。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このように、ドロップアウトを用いれば、表現力の高いネットワークであっても、過学習を抑制することができるようになります。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今の話をソースコードにしてみると、</a:t>
            </a:r>
            <a:r>
              <a:rPr kumimoji="1" lang="en-US" altLang="ja-JP" dirty="0" err="1" smtClean="0"/>
              <a:t>Dropaout</a:t>
            </a:r>
            <a:r>
              <a:rPr kumimoji="1" lang="ja-JP" altLang="en-US" dirty="0" smtClean="0"/>
              <a:t>の中身は示している通りです。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Dropout</a:t>
            </a:r>
            <a:r>
              <a:rPr kumimoji="1" lang="ja-JP" altLang="en-US" dirty="0" smtClean="0"/>
              <a:t>はクラスを使用して示しています。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ついでに、ソフトマックス関数の中身を見せます。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325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ソフトマックス関数の中身は示している通りです。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ソフトマックス関数を用いることで、問題に対して確率的（統計的）な対応ができるようになリます。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6D7D-6261-834C-9028-A98BF189669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36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75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80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15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3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0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4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11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73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03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71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96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1367-1E5A-CC4C-AD23-D067DFEE503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B18BC-B708-894E-ABA9-DB6FC3092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17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Chapter05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 smtClean="0"/>
              <a:t>15K1117</a:t>
            </a:r>
            <a:r>
              <a:rPr lang="ja-JP" altLang="en-US" dirty="0" smtClean="0"/>
              <a:t>　下窪　聖人</a:t>
            </a:r>
            <a:endParaRPr lang="en-US" altLang="ja-JP" dirty="0" smtClean="0"/>
          </a:p>
          <a:p>
            <a:pPr algn="r"/>
            <a:r>
              <a:rPr lang="en-US" altLang="ja-JP" dirty="0" smtClean="0"/>
              <a:t>15K1013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坂本　</a:t>
            </a:r>
            <a:r>
              <a:rPr lang="ja-JP" altLang="en-US" dirty="0"/>
              <a:t>倖</a:t>
            </a:r>
            <a:r>
              <a:rPr lang="ja-JP" altLang="en-US" dirty="0" smtClean="0"/>
              <a:t>輝</a:t>
            </a:r>
            <a:endParaRPr lang="en-US" altLang="ja-JP" dirty="0" smtClean="0"/>
          </a:p>
          <a:p>
            <a:pPr algn="r"/>
            <a:r>
              <a:rPr kumimoji="1" lang="en-US" altLang="ja-JP" dirty="0" smtClean="0"/>
              <a:t>15K1112</a:t>
            </a:r>
            <a:r>
              <a:rPr kumimoji="1" lang="ja-JP" altLang="en-US" dirty="0" smtClean="0"/>
              <a:t>　黒川　晶太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15K1015</a:t>
            </a:r>
            <a:r>
              <a:rPr lang="ja-JP" altLang="en-US" dirty="0" smtClean="0"/>
              <a:t>　関根　修斗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00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(3)</a:t>
            </a:r>
            <a:r>
              <a:rPr lang="ja-JP" altLang="en-US" sz="3600" dirty="0"/>
              <a:t>オーバーフィッティングを避けるためにドロップアウト層を入れる</a:t>
            </a:r>
            <a:endParaRPr kumimoji="1" lang="ja-JP" altLang="en-US" sz="36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7" y="2478834"/>
            <a:ext cx="6697713" cy="2604666"/>
          </a:xfrm>
        </p:spPr>
      </p:pic>
      <p:sp>
        <p:nvSpPr>
          <p:cNvPr id="3" name="テキスト ボックス 2"/>
          <p:cNvSpPr txBox="1"/>
          <p:nvPr/>
        </p:nvSpPr>
        <p:spPr>
          <a:xfrm>
            <a:off x="2336368" y="3781167"/>
            <a:ext cx="741405" cy="2457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cxnSp>
        <p:nvCxnSpPr>
          <p:cNvPr id="6" name="カギ線コネクタ 5"/>
          <p:cNvCxnSpPr/>
          <p:nvPr/>
        </p:nvCxnSpPr>
        <p:spPr>
          <a:xfrm>
            <a:off x="2702859" y="4026930"/>
            <a:ext cx="4122601" cy="181999"/>
          </a:xfrm>
          <a:prstGeom prst="bentConnector3">
            <a:avLst>
              <a:gd name="adj1" fmla="val 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825460" y="2073007"/>
            <a:ext cx="5150224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Dropout</a:t>
            </a:r>
            <a:r>
              <a:rPr kumimoji="1" lang="ja-JP" altLang="en-US" dirty="0" smtClean="0"/>
              <a:t>の中身（ソースコード）</a:t>
            </a:r>
            <a:endParaRPr kumimoji="1" lang="en-US" altLang="ja-JP" dirty="0" smtClean="0"/>
          </a:p>
          <a:p>
            <a:r>
              <a:rPr lang="en-US" altLang="ja-JP" dirty="0"/>
              <a:t>c</a:t>
            </a:r>
            <a:r>
              <a:rPr lang="en-US" altLang="ja-JP" dirty="0" smtClean="0"/>
              <a:t>lass Dropout: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def</a:t>
            </a:r>
            <a:r>
              <a:rPr kumimoji="1" lang="en-US" altLang="ja-JP" dirty="0" smtClean="0"/>
              <a:t> __</a:t>
            </a:r>
            <a:r>
              <a:rPr kumimoji="1" lang="en-US" altLang="ja-JP" dirty="0" err="1" smtClean="0"/>
              <a:t>init</a:t>
            </a:r>
            <a:r>
              <a:rPr kumimoji="1" lang="en-US" altLang="ja-JP" dirty="0" smtClean="0"/>
              <a:t>__(</a:t>
            </a:r>
            <a:r>
              <a:rPr kumimoji="1" lang="en-US" altLang="ja-JP" dirty="0" err="1" smtClean="0"/>
              <a:t>self,dropout_ratio</a:t>
            </a:r>
            <a:r>
              <a:rPr kumimoji="1" lang="en-US" altLang="ja-JP" dirty="0" smtClean="0"/>
              <a:t>=0.5):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</a:t>
            </a:r>
            <a:r>
              <a:rPr lang="en-US" altLang="ja-JP" dirty="0" err="1" smtClean="0"/>
              <a:t>self.dropout_ratio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drop_out_ratio</a:t>
            </a:r>
            <a:endParaRPr lang="en-US" altLang="ja-JP" dirty="0" smtClean="0"/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   </a:t>
            </a:r>
            <a:r>
              <a:rPr kumimoji="1" lang="en-US" altLang="ja-JP" dirty="0" err="1" smtClean="0"/>
              <a:t>self.mask</a:t>
            </a:r>
            <a:r>
              <a:rPr kumimoji="1" lang="en-US" altLang="ja-JP" dirty="0" smtClean="0"/>
              <a:t>=None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def</a:t>
            </a:r>
            <a:r>
              <a:rPr lang="en-US" altLang="ja-JP" dirty="0" smtClean="0"/>
              <a:t> forward(</a:t>
            </a:r>
            <a:r>
              <a:rPr lang="en-US" altLang="ja-JP" dirty="0" err="1" smtClean="0"/>
              <a:t>self,x,train_flg</a:t>
            </a:r>
            <a:r>
              <a:rPr lang="en-US" altLang="ja-JP" dirty="0" smtClean="0"/>
              <a:t>=True):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   if </a:t>
            </a:r>
            <a:r>
              <a:rPr kumimoji="1" lang="en-US" altLang="ja-JP" dirty="0" err="1" smtClean="0"/>
              <a:t>train_flg</a:t>
            </a:r>
            <a:r>
              <a:rPr kumimoji="1" lang="en-US" altLang="ja-JP" dirty="0" smtClean="0"/>
              <a:t>: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         </a:t>
            </a:r>
            <a:r>
              <a:rPr lang="en-US" altLang="ja-JP" dirty="0" err="1" smtClean="0"/>
              <a:t>self.mask</a:t>
            </a:r>
            <a:r>
              <a:rPr lang="en-US" altLang="ja-JP" dirty="0" smtClean="0"/>
              <a:t>=</a:t>
            </a:r>
          </a:p>
          <a:p>
            <a:r>
              <a:rPr lang="en-US" altLang="ja-JP" dirty="0" smtClean="0"/>
              <a:t>                            </a:t>
            </a:r>
            <a:r>
              <a:rPr lang="en-US" altLang="ja-JP" dirty="0" err="1" smtClean="0"/>
              <a:t>np.random.rand</a:t>
            </a:r>
            <a:r>
              <a:rPr lang="en-US" altLang="ja-JP" dirty="0" smtClean="0"/>
              <a:t>(*</a:t>
            </a:r>
            <a:r>
              <a:rPr lang="en-US" altLang="ja-JP" dirty="0" err="1" smtClean="0"/>
              <a:t>x.shape</a:t>
            </a:r>
            <a:r>
              <a:rPr lang="en-US" altLang="ja-JP" dirty="0" smtClean="0"/>
              <a:t>) </a:t>
            </a:r>
          </a:p>
          <a:p>
            <a:r>
              <a:rPr lang="en-US" altLang="ja-JP" dirty="0" smtClean="0"/>
              <a:t>                                 &gt;</a:t>
            </a:r>
            <a:r>
              <a:rPr kumimoji="1" lang="en-US" altLang="ja-JP" dirty="0" err="1" smtClean="0"/>
              <a:t>self.dropout_ratio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         return x*</a:t>
            </a:r>
            <a:r>
              <a:rPr lang="en-US" altLang="ja-JP" dirty="0" err="1" smtClean="0"/>
              <a:t>self.mask</a:t>
            </a:r>
            <a:endParaRPr lang="en-US" altLang="ja-JP" dirty="0" smtClean="0"/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   else: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return x*(1.0-self.dropout_ratio)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def</a:t>
            </a:r>
            <a:r>
              <a:rPr kumimoji="1" lang="en-US" altLang="ja-JP" dirty="0" smtClean="0"/>
              <a:t> backward(self, </a:t>
            </a:r>
            <a:r>
              <a:rPr kumimoji="1" lang="en-US" altLang="ja-JP" dirty="0" err="1" smtClean="0"/>
              <a:t>dout</a:t>
            </a:r>
            <a:r>
              <a:rPr kumimoji="1" lang="en-US" altLang="ja-JP" dirty="0" smtClean="0"/>
              <a:t>):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return </a:t>
            </a:r>
            <a:r>
              <a:rPr lang="en-US" altLang="ja-JP" dirty="0" err="1" smtClean="0"/>
              <a:t>dout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self.mask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075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(3)</a:t>
            </a:r>
            <a:r>
              <a:rPr lang="ja-JP" altLang="en-US" sz="3600" dirty="0"/>
              <a:t>オーバーフィッティングを避けるためにドロップアウト層を入れる</a:t>
            </a:r>
            <a:endParaRPr kumimoji="1" lang="ja-JP" altLang="en-US" sz="36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7" y="2478834"/>
            <a:ext cx="6697713" cy="2604666"/>
          </a:xfrm>
        </p:spPr>
      </p:pic>
      <p:sp>
        <p:nvSpPr>
          <p:cNvPr id="3" name="テキスト ボックス 2"/>
          <p:cNvSpPr txBox="1"/>
          <p:nvPr/>
        </p:nvSpPr>
        <p:spPr>
          <a:xfrm>
            <a:off x="1198684" y="4837737"/>
            <a:ext cx="741405" cy="2457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cxnSp>
        <p:nvCxnSpPr>
          <p:cNvPr id="6" name="カギ線コネクタ 5"/>
          <p:cNvCxnSpPr/>
          <p:nvPr/>
        </p:nvCxnSpPr>
        <p:spPr>
          <a:xfrm>
            <a:off x="1569386" y="5083500"/>
            <a:ext cx="5351767" cy="371002"/>
          </a:xfrm>
          <a:prstGeom prst="bentConnector3">
            <a:avLst>
              <a:gd name="adj1" fmla="val 33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921153" y="3513839"/>
            <a:ext cx="515022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softmax</a:t>
            </a:r>
            <a:r>
              <a:rPr kumimoji="1" lang="ja-JP" altLang="en-US" dirty="0" smtClean="0"/>
              <a:t>の中身（ソースコード）</a:t>
            </a:r>
            <a:endParaRPr kumimoji="1" lang="en-US" altLang="ja-JP" dirty="0" smtClean="0"/>
          </a:p>
          <a:p>
            <a:r>
              <a:rPr lang="en-US" altLang="ja-JP" dirty="0"/>
              <a:t>i</a:t>
            </a:r>
            <a:r>
              <a:rPr lang="en-US" altLang="ja-JP" dirty="0" smtClean="0"/>
              <a:t>mport </a:t>
            </a:r>
            <a:r>
              <a:rPr lang="en-US" altLang="ja-JP" dirty="0" err="1" smtClean="0"/>
              <a:t>numpy</a:t>
            </a:r>
            <a:r>
              <a:rPr lang="en-US" altLang="ja-JP" dirty="0" smtClean="0"/>
              <a:t> as np</a:t>
            </a:r>
          </a:p>
          <a:p>
            <a:endParaRPr lang="en-US" altLang="ja-JP" dirty="0"/>
          </a:p>
          <a:p>
            <a:r>
              <a:rPr lang="en-US" altLang="ja-JP" dirty="0" err="1" smtClean="0"/>
              <a:t>def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softmax</a:t>
            </a:r>
            <a:r>
              <a:rPr lang="en-US" altLang="ja-JP" dirty="0" smtClean="0"/>
              <a:t>(a):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c = </a:t>
            </a:r>
            <a:r>
              <a:rPr lang="en-US" altLang="ja-JP" dirty="0" err="1" smtClean="0"/>
              <a:t>np.max</a:t>
            </a:r>
            <a:r>
              <a:rPr lang="en-US" altLang="ja-JP" dirty="0" smtClean="0"/>
              <a:t>(a)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en-US" altLang="ja-JP" dirty="0" err="1" smtClean="0"/>
              <a:t>exp_a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np.exp</a:t>
            </a:r>
            <a:r>
              <a:rPr lang="en-US" altLang="ja-JP" dirty="0" smtClean="0"/>
              <a:t>(a-c)   #</a:t>
            </a:r>
            <a:r>
              <a:rPr lang="ja-JP" altLang="en-US" dirty="0" smtClean="0"/>
              <a:t>オーバーフロー対策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en-US" altLang="ja-JP" dirty="0" err="1" smtClean="0"/>
              <a:t>sum_exp_a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np.sum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exp_a</a:t>
            </a:r>
            <a:r>
              <a:rPr lang="en-US" altLang="ja-JP" dirty="0" smtClean="0"/>
              <a:t>)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y = </a:t>
            </a:r>
            <a:r>
              <a:rPr lang="en-US" altLang="ja-JP" dirty="0" err="1" smtClean="0"/>
              <a:t>exp_a</a:t>
            </a:r>
            <a:r>
              <a:rPr lang="en-US" altLang="ja-JP" dirty="0" smtClean="0"/>
              <a:t> / </a:t>
            </a:r>
            <a:r>
              <a:rPr lang="en-US" altLang="ja-JP" dirty="0" err="1" smtClean="0"/>
              <a:t>sum_exp_a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return y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34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Chapter05.1.1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15K1117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下窪　聖人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畳み込みニューラルネットワークの完成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578" y="4001294"/>
            <a:ext cx="11141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入力画像</a:t>
            </a:r>
            <a:endParaRPr kumimoji="1" lang="ja-JP" altLang="en-US"/>
          </a:p>
        </p:txBody>
      </p:sp>
      <p:cxnSp>
        <p:nvCxnSpPr>
          <p:cNvPr id="6" name="直線矢印コネクタ 5"/>
          <p:cNvCxnSpPr>
            <a:stCxn id="4" idx="3"/>
            <a:endCxn id="11" idx="1"/>
          </p:cNvCxnSpPr>
          <p:nvPr/>
        </p:nvCxnSpPr>
        <p:spPr>
          <a:xfrm flipV="1">
            <a:off x="1272768" y="3089875"/>
            <a:ext cx="310955" cy="1096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4" idx="3"/>
            <a:endCxn id="13" idx="1"/>
          </p:cNvCxnSpPr>
          <p:nvPr/>
        </p:nvCxnSpPr>
        <p:spPr>
          <a:xfrm>
            <a:off x="1272768" y="4185960"/>
            <a:ext cx="310955" cy="987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583723" y="2905209"/>
            <a:ext cx="22592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mtClean="0"/>
              <a:t>畳み込みフィルター</a:t>
            </a:r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83723" y="4989104"/>
            <a:ext cx="22592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mtClean="0"/>
              <a:t>畳み込みフィルター</a:t>
            </a:r>
            <a:endParaRPr kumimoji="1" lang="ja-JP" altLang="en-US"/>
          </a:p>
        </p:txBody>
      </p:sp>
      <p:cxnSp>
        <p:nvCxnSpPr>
          <p:cNvPr id="16" name="直線矢印コネクタ 15"/>
          <p:cNvCxnSpPr>
            <a:stCxn id="11" idx="3"/>
            <a:endCxn id="21" idx="1"/>
          </p:cNvCxnSpPr>
          <p:nvPr/>
        </p:nvCxnSpPr>
        <p:spPr>
          <a:xfrm>
            <a:off x="3842950" y="3089875"/>
            <a:ext cx="148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3" idx="3"/>
            <a:endCxn id="25" idx="1"/>
          </p:cNvCxnSpPr>
          <p:nvPr/>
        </p:nvCxnSpPr>
        <p:spPr>
          <a:xfrm flipV="1">
            <a:off x="3842950" y="5173490"/>
            <a:ext cx="148802" cy="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991753" y="2905209"/>
            <a:ext cx="16094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プーリング層</a:t>
            </a:r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91752" y="4988824"/>
            <a:ext cx="16094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プーリング層</a:t>
            </a:r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48898" y="2905209"/>
            <a:ext cx="22592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畳み込みフィルター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>
            <a:stCxn id="21" idx="3"/>
            <a:endCxn id="27" idx="1"/>
          </p:cNvCxnSpPr>
          <p:nvPr/>
        </p:nvCxnSpPr>
        <p:spPr>
          <a:xfrm>
            <a:off x="5601233" y="3089875"/>
            <a:ext cx="1476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763384" y="4988824"/>
            <a:ext cx="22592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畳み込みフィルター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>
            <a:stCxn id="25" idx="3"/>
            <a:endCxn id="45" idx="1"/>
          </p:cNvCxnSpPr>
          <p:nvPr/>
        </p:nvCxnSpPr>
        <p:spPr>
          <a:xfrm>
            <a:off x="5601232" y="5173490"/>
            <a:ext cx="162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25" idx="3"/>
            <a:endCxn id="27" idx="1"/>
          </p:cNvCxnSpPr>
          <p:nvPr/>
        </p:nvCxnSpPr>
        <p:spPr>
          <a:xfrm flipV="1">
            <a:off x="5601232" y="3089875"/>
            <a:ext cx="147666" cy="208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21" idx="3"/>
            <a:endCxn id="45" idx="1"/>
          </p:cNvCxnSpPr>
          <p:nvPr/>
        </p:nvCxnSpPr>
        <p:spPr>
          <a:xfrm>
            <a:off x="5601233" y="3089875"/>
            <a:ext cx="162151" cy="208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515628" y="3616020"/>
            <a:ext cx="395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20524" y="3611510"/>
            <a:ext cx="395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85396" y="3611510"/>
            <a:ext cx="395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endParaRPr kumimoji="1" lang="ja-JP" altLang="en-US" dirty="0"/>
          </a:p>
        </p:txBody>
      </p:sp>
      <p:cxnSp>
        <p:nvCxnSpPr>
          <p:cNvPr id="58" name="直線矢印コネクタ 57"/>
          <p:cNvCxnSpPr>
            <a:stCxn id="27" idx="3"/>
            <a:endCxn id="61" idx="1"/>
          </p:cNvCxnSpPr>
          <p:nvPr/>
        </p:nvCxnSpPr>
        <p:spPr>
          <a:xfrm>
            <a:off x="8008125" y="3089875"/>
            <a:ext cx="1476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8155790" y="2905209"/>
            <a:ext cx="16094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プーリング層</a:t>
            </a:r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171659" y="4988824"/>
            <a:ext cx="16094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プーリング層</a:t>
            </a:r>
            <a:endParaRPr kumimoji="1" lang="ja-JP" altLang="en-US"/>
          </a:p>
        </p:txBody>
      </p:sp>
      <p:cxnSp>
        <p:nvCxnSpPr>
          <p:cNvPr id="64" name="直線矢印コネクタ 63"/>
          <p:cNvCxnSpPr>
            <a:stCxn id="45" idx="3"/>
            <a:endCxn id="63" idx="1"/>
          </p:cNvCxnSpPr>
          <p:nvPr/>
        </p:nvCxnSpPr>
        <p:spPr>
          <a:xfrm>
            <a:off x="8022611" y="5173490"/>
            <a:ext cx="149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円/楕円 66"/>
          <p:cNvSpPr/>
          <p:nvPr/>
        </p:nvSpPr>
        <p:spPr>
          <a:xfrm>
            <a:off x="10293032" y="2600130"/>
            <a:ext cx="543793" cy="5704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10293032" y="3410092"/>
            <a:ext cx="543793" cy="5704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10378477" y="5208315"/>
            <a:ext cx="543793" cy="5704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398943" y="4115329"/>
            <a:ext cx="395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endParaRPr kumimoji="1" lang="ja-JP" altLang="en-US" dirty="0"/>
          </a:p>
        </p:txBody>
      </p:sp>
      <p:cxnSp>
        <p:nvCxnSpPr>
          <p:cNvPr id="73" name="直線矢印コネクタ 72"/>
          <p:cNvCxnSpPr>
            <a:stCxn id="61" idx="3"/>
            <a:endCxn id="67" idx="2"/>
          </p:cNvCxnSpPr>
          <p:nvPr/>
        </p:nvCxnSpPr>
        <p:spPr>
          <a:xfrm flipV="1">
            <a:off x="9765270" y="2885334"/>
            <a:ext cx="527762" cy="204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61" idx="3"/>
            <a:endCxn id="68" idx="2"/>
          </p:cNvCxnSpPr>
          <p:nvPr/>
        </p:nvCxnSpPr>
        <p:spPr>
          <a:xfrm>
            <a:off x="9765270" y="3089875"/>
            <a:ext cx="527762" cy="605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stCxn id="61" idx="3"/>
            <a:endCxn id="69" idx="1"/>
          </p:cNvCxnSpPr>
          <p:nvPr/>
        </p:nvCxnSpPr>
        <p:spPr>
          <a:xfrm>
            <a:off x="9765270" y="3089875"/>
            <a:ext cx="692844" cy="2201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>
            <a:stCxn id="63" idx="3"/>
            <a:endCxn id="67" idx="3"/>
          </p:cNvCxnSpPr>
          <p:nvPr/>
        </p:nvCxnSpPr>
        <p:spPr>
          <a:xfrm flipV="1">
            <a:off x="9781139" y="3087003"/>
            <a:ext cx="591530" cy="2086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>
            <a:stCxn id="63" idx="3"/>
            <a:endCxn id="69" idx="2"/>
          </p:cNvCxnSpPr>
          <p:nvPr/>
        </p:nvCxnSpPr>
        <p:spPr>
          <a:xfrm>
            <a:off x="9781139" y="5173490"/>
            <a:ext cx="597338" cy="320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>
            <a:stCxn id="63" idx="3"/>
            <a:endCxn id="68" idx="3"/>
          </p:cNvCxnSpPr>
          <p:nvPr/>
        </p:nvCxnSpPr>
        <p:spPr>
          <a:xfrm flipV="1">
            <a:off x="9781139" y="3896965"/>
            <a:ext cx="591530" cy="127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11056135" y="2792628"/>
            <a:ext cx="360405" cy="2804984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円/楕円 119"/>
          <p:cNvSpPr/>
          <p:nvPr/>
        </p:nvSpPr>
        <p:spPr>
          <a:xfrm>
            <a:off x="11550405" y="3909916"/>
            <a:ext cx="543793" cy="5704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矢印コネクタ 121"/>
          <p:cNvCxnSpPr>
            <a:stCxn id="67" idx="6"/>
            <a:endCxn id="120" idx="1"/>
          </p:cNvCxnSpPr>
          <p:nvPr/>
        </p:nvCxnSpPr>
        <p:spPr>
          <a:xfrm>
            <a:off x="10836825" y="2885334"/>
            <a:ext cx="793217" cy="1108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68" idx="6"/>
            <a:endCxn id="120" idx="2"/>
          </p:cNvCxnSpPr>
          <p:nvPr/>
        </p:nvCxnSpPr>
        <p:spPr>
          <a:xfrm>
            <a:off x="10836825" y="3695296"/>
            <a:ext cx="713580" cy="499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>
            <a:stCxn id="69" idx="6"/>
            <a:endCxn id="120" idx="3"/>
          </p:cNvCxnSpPr>
          <p:nvPr/>
        </p:nvCxnSpPr>
        <p:spPr>
          <a:xfrm flipV="1">
            <a:off x="10922270" y="4396789"/>
            <a:ext cx="707772" cy="1096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テキスト ボックス 132"/>
          <p:cNvSpPr txBox="1"/>
          <p:nvPr/>
        </p:nvSpPr>
        <p:spPr>
          <a:xfrm>
            <a:off x="9123529" y="1154103"/>
            <a:ext cx="115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全結合層</a:t>
            </a:r>
            <a:endParaRPr kumimoji="1" lang="ja-JP" altLang="en-US" dirty="0"/>
          </a:p>
        </p:txBody>
      </p:sp>
      <p:cxnSp>
        <p:nvCxnSpPr>
          <p:cNvPr id="135" name="直線矢印コネクタ 134"/>
          <p:cNvCxnSpPr>
            <a:stCxn id="133" idx="2"/>
            <a:endCxn id="67" idx="0"/>
          </p:cNvCxnSpPr>
          <p:nvPr/>
        </p:nvCxnSpPr>
        <p:spPr>
          <a:xfrm>
            <a:off x="9702029" y="1523435"/>
            <a:ext cx="862900" cy="10766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9765270" y="6237488"/>
            <a:ext cx="2095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ドロップアウト層</a:t>
            </a:r>
            <a:endParaRPr kumimoji="1" lang="ja-JP" altLang="en-US" dirty="0"/>
          </a:p>
        </p:txBody>
      </p:sp>
      <p:cxnSp>
        <p:nvCxnSpPr>
          <p:cNvPr id="143" name="直線矢印コネクタ 142"/>
          <p:cNvCxnSpPr>
            <a:endCxn id="90" idx="2"/>
          </p:cNvCxnSpPr>
          <p:nvPr/>
        </p:nvCxnSpPr>
        <p:spPr>
          <a:xfrm flipV="1">
            <a:off x="10836825" y="5597612"/>
            <a:ext cx="399513" cy="6398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>
            <a:stCxn id="148" idx="2"/>
            <a:endCxn id="120" idx="0"/>
          </p:cNvCxnSpPr>
          <p:nvPr/>
        </p:nvCxnSpPr>
        <p:spPr>
          <a:xfrm>
            <a:off x="11276156" y="2267793"/>
            <a:ext cx="546146" cy="16421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10349349" y="1621462"/>
            <a:ext cx="1853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/>
              <a:t>ソフトマックス関数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68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角丸四角形 57"/>
          <p:cNvSpPr/>
          <p:nvPr/>
        </p:nvSpPr>
        <p:spPr>
          <a:xfrm>
            <a:off x="6807089" y="1570580"/>
            <a:ext cx="3548523" cy="52556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9409309" y="3839718"/>
            <a:ext cx="835430" cy="798003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695256" y="1673427"/>
            <a:ext cx="156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フィルター３</a:t>
            </a:r>
            <a:endParaRPr kumimoji="1" lang="ja-JP" altLang="en-US" dirty="0"/>
          </a:p>
        </p:txBody>
      </p:sp>
      <p:sp>
        <p:nvSpPr>
          <p:cNvPr id="71" name="角丸四角形 70"/>
          <p:cNvSpPr/>
          <p:nvPr/>
        </p:nvSpPr>
        <p:spPr>
          <a:xfrm>
            <a:off x="6397502" y="1495822"/>
            <a:ext cx="3548523" cy="52556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192523" y="1638748"/>
            <a:ext cx="156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フィルター２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9088002" y="3704275"/>
            <a:ext cx="767432" cy="798003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角丸四角形 68"/>
          <p:cNvSpPr/>
          <p:nvPr/>
        </p:nvSpPr>
        <p:spPr>
          <a:xfrm>
            <a:off x="6001573" y="1411143"/>
            <a:ext cx="3438989" cy="52556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２段階の畳み込みフィルターの構成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45989" y="2792627"/>
            <a:ext cx="1112108" cy="1099751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2168" y="2423295"/>
            <a:ext cx="112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入力画像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773" y="3892378"/>
            <a:ext cx="175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28x28</a:t>
            </a:r>
            <a:r>
              <a:rPr lang="ja-JP" altLang="en-US" dirty="0" smtClean="0"/>
              <a:t>ピクセル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>
            <a:stCxn id="4" idx="3"/>
            <a:endCxn id="14" idx="1"/>
          </p:cNvCxnSpPr>
          <p:nvPr/>
        </p:nvCxnSpPr>
        <p:spPr>
          <a:xfrm flipV="1">
            <a:off x="1458097" y="2325472"/>
            <a:ext cx="1307808" cy="1017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905" y="1846342"/>
            <a:ext cx="963930" cy="958260"/>
          </a:xfrm>
        </p:spPr>
      </p:pic>
      <p:sp>
        <p:nvSpPr>
          <p:cNvPr id="18" name="テキスト ボックス 17"/>
          <p:cNvSpPr txBox="1"/>
          <p:nvPr/>
        </p:nvSpPr>
        <p:spPr>
          <a:xfrm>
            <a:off x="2465224" y="1465035"/>
            <a:ext cx="15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フィルター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pic>
        <p:nvPicPr>
          <p:cNvPr id="20" name="コンテンツ プレースホルダ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905" y="3117103"/>
            <a:ext cx="963930" cy="958260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2465224" y="2784156"/>
            <a:ext cx="15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フィルター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4" idx="3"/>
            <a:endCxn id="20" idx="1"/>
          </p:cNvCxnSpPr>
          <p:nvPr/>
        </p:nvCxnSpPr>
        <p:spPr>
          <a:xfrm>
            <a:off x="1458097" y="3342503"/>
            <a:ext cx="1307808" cy="253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050162" y="4103277"/>
            <a:ext cx="395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endParaRPr kumimoji="1" lang="ja-JP" altLang="en-US" dirty="0"/>
          </a:p>
        </p:txBody>
      </p:sp>
      <p:pic>
        <p:nvPicPr>
          <p:cNvPr id="26" name="コンテンツ プレースホルダ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905" y="5598487"/>
            <a:ext cx="963930" cy="958260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2465224" y="5229155"/>
            <a:ext cx="1810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フィルター</a:t>
            </a:r>
            <a:r>
              <a:rPr lang="en-US" altLang="ja-JP" dirty="0" smtClean="0"/>
              <a:t>32</a:t>
            </a:r>
            <a:endParaRPr kumimoji="1" lang="ja-JP" altLang="en-US" dirty="0"/>
          </a:p>
        </p:txBody>
      </p:sp>
      <p:cxnSp>
        <p:nvCxnSpPr>
          <p:cNvPr id="30" name="直線矢印コネクタ 29"/>
          <p:cNvCxnSpPr>
            <a:stCxn id="4" idx="3"/>
            <a:endCxn id="26" idx="1"/>
          </p:cNvCxnSpPr>
          <p:nvPr/>
        </p:nvCxnSpPr>
        <p:spPr>
          <a:xfrm>
            <a:off x="1458097" y="3342503"/>
            <a:ext cx="1307808" cy="2735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4294950" y="1483913"/>
            <a:ext cx="345989" cy="51829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5019727" y="1937627"/>
            <a:ext cx="767432" cy="798003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037643" y="3197231"/>
            <a:ext cx="767432" cy="798003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037643" y="5678615"/>
            <a:ext cx="767432" cy="798003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>
            <a:stCxn id="14" idx="3"/>
            <a:endCxn id="33" idx="1"/>
          </p:cNvCxnSpPr>
          <p:nvPr/>
        </p:nvCxnSpPr>
        <p:spPr>
          <a:xfrm>
            <a:off x="3729835" y="2325472"/>
            <a:ext cx="1289892" cy="11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20" idx="3"/>
            <a:endCxn id="34" idx="1"/>
          </p:cNvCxnSpPr>
          <p:nvPr/>
        </p:nvCxnSpPr>
        <p:spPr>
          <a:xfrm>
            <a:off x="3729835" y="3596233"/>
            <a:ext cx="13078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26" idx="3"/>
            <a:endCxn id="35" idx="1"/>
          </p:cNvCxnSpPr>
          <p:nvPr/>
        </p:nvCxnSpPr>
        <p:spPr>
          <a:xfrm>
            <a:off x="3729835" y="6077617"/>
            <a:ext cx="13078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223651" y="4109895"/>
            <a:ext cx="395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80125" y="2777853"/>
            <a:ext cx="1750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14x14</a:t>
            </a:r>
            <a:r>
              <a:rPr lang="ja-JP" altLang="en-US" sz="1400" dirty="0" smtClean="0"/>
              <a:t>ピクセル</a:t>
            </a:r>
            <a:endParaRPr kumimoji="1" lang="ja-JP" altLang="en-US" sz="1400" dirty="0"/>
          </a:p>
        </p:txBody>
      </p:sp>
      <p:pic>
        <p:nvPicPr>
          <p:cNvPr id="47" name="コンテンツ プレースホルダ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02" y="1847713"/>
            <a:ext cx="963930" cy="958260"/>
          </a:xfrm>
          <a:prstGeom prst="rect">
            <a:avLst/>
          </a:prstGeom>
        </p:spPr>
      </p:pic>
      <p:pic>
        <p:nvPicPr>
          <p:cNvPr id="48" name="コンテンツ プレースホルダ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02" y="3117103"/>
            <a:ext cx="963930" cy="958260"/>
          </a:xfrm>
          <a:prstGeom prst="rect">
            <a:avLst/>
          </a:prstGeom>
        </p:spPr>
      </p:pic>
      <p:pic>
        <p:nvPicPr>
          <p:cNvPr id="49" name="コンテンツ プレースホルダ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02" y="5598486"/>
            <a:ext cx="963930" cy="958260"/>
          </a:xfrm>
          <a:prstGeom prst="rect">
            <a:avLst/>
          </a:prstGeom>
        </p:spPr>
      </p:pic>
      <p:cxnSp>
        <p:nvCxnSpPr>
          <p:cNvPr id="51" name="直線矢印コネクタ 50"/>
          <p:cNvCxnSpPr>
            <a:stCxn id="33" idx="3"/>
            <a:endCxn id="47" idx="1"/>
          </p:cNvCxnSpPr>
          <p:nvPr/>
        </p:nvCxnSpPr>
        <p:spPr>
          <a:xfrm flipV="1">
            <a:off x="5787159" y="2326843"/>
            <a:ext cx="610343" cy="9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34" idx="3"/>
            <a:endCxn id="48" idx="1"/>
          </p:cNvCxnSpPr>
          <p:nvPr/>
        </p:nvCxnSpPr>
        <p:spPr>
          <a:xfrm>
            <a:off x="5805075" y="3596233"/>
            <a:ext cx="5924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35" idx="3"/>
            <a:endCxn id="49" idx="1"/>
          </p:cNvCxnSpPr>
          <p:nvPr/>
        </p:nvCxnSpPr>
        <p:spPr>
          <a:xfrm flipV="1">
            <a:off x="5805075" y="6077616"/>
            <a:ext cx="592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8443163" y="3571518"/>
            <a:ext cx="767432" cy="798003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1" name="直線矢印コネクタ 60"/>
          <p:cNvCxnSpPr>
            <a:stCxn id="47" idx="3"/>
            <a:endCxn id="59" idx="0"/>
          </p:cNvCxnSpPr>
          <p:nvPr/>
        </p:nvCxnSpPr>
        <p:spPr>
          <a:xfrm>
            <a:off x="7361432" y="2326843"/>
            <a:ext cx="1465447" cy="124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48" idx="3"/>
            <a:endCxn id="59" idx="1"/>
          </p:cNvCxnSpPr>
          <p:nvPr/>
        </p:nvCxnSpPr>
        <p:spPr>
          <a:xfrm>
            <a:off x="7361432" y="3596233"/>
            <a:ext cx="1081731" cy="37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49" idx="3"/>
            <a:endCxn id="59" idx="2"/>
          </p:cNvCxnSpPr>
          <p:nvPr/>
        </p:nvCxnSpPr>
        <p:spPr>
          <a:xfrm flipV="1">
            <a:off x="7361432" y="4369521"/>
            <a:ext cx="1465447" cy="1708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7745456" y="1465035"/>
            <a:ext cx="1559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/>
              <a:t>フィルター１</a:t>
            </a:r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10466606" y="1483912"/>
            <a:ext cx="345989" cy="51829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11222182" y="2170819"/>
            <a:ext cx="515334" cy="564811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917617" y="1690774"/>
            <a:ext cx="112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出力</a:t>
            </a:r>
            <a:r>
              <a:rPr kumimoji="1" lang="ja-JP" altLang="en-US" dirty="0" smtClean="0"/>
              <a:t>画像</a:t>
            </a:r>
            <a:endParaRPr kumimoji="1"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11228366" y="3293928"/>
            <a:ext cx="515334" cy="564811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11222182" y="4427653"/>
            <a:ext cx="515334" cy="564811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>
            <a:stCxn id="59" idx="3"/>
            <a:endCxn id="53" idx="1"/>
          </p:cNvCxnSpPr>
          <p:nvPr/>
        </p:nvCxnSpPr>
        <p:spPr>
          <a:xfrm flipV="1">
            <a:off x="9210595" y="2453225"/>
            <a:ext cx="2011587" cy="151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71" idx="3"/>
            <a:endCxn id="56" idx="1"/>
          </p:cNvCxnSpPr>
          <p:nvPr/>
        </p:nvCxnSpPr>
        <p:spPr>
          <a:xfrm flipV="1">
            <a:off x="9946025" y="3576334"/>
            <a:ext cx="1282341" cy="547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60" idx="3"/>
            <a:endCxn id="63" idx="1"/>
          </p:cNvCxnSpPr>
          <p:nvPr/>
        </p:nvCxnSpPr>
        <p:spPr>
          <a:xfrm>
            <a:off x="10244739" y="4238720"/>
            <a:ext cx="977443" cy="471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10925651" y="5075266"/>
            <a:ext cx="1303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7x7</a:t>
            </a:r>
            <a:r>
              <a:rPr lang="ja-JP" altLang="en-US" sz="1400" dirty="0" smtClean="0"/>
              <a:t>ピクセル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08500" y="1937627"/>
            <a:ext cx="15727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各フィルターの出力を合成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78631" y="6004430"/>
            <a:ext cx="2284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/>
              <a:t>１段目のフィルター</a:t>
            </a:r>
            <a:endParaRPr kumimoji="1" lang="ja-JP" altLang="en-US" dirty="0"/>
          </a:p>
        </p:txBody>
      </p:sp>
      <p:sp>
        <p:nvSpPr>
          <p:cNvPr id="3" name="右矢印 2"/>
          <p:cNvSpPr/>
          <p:nvPr/>
        </p:nvSpPr>
        <p:spPr>
          <a:xfrm>
            <a:off x="2077748" y="6077616"/>
            <a:ext cx="434711" cy="217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0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パラメーターの最適化を効率的に実施するテクニック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2648" y="1825625"/>
            <a:ext cx="11457432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(1)</a:t>
            </a:r>
            <a:r>
              <a:rPr kumimoji="1" lang="ja-JP" altLang="en-US" dirty="0" smtClean="0"/>
              <a:t>フィルター適用後の画像データに活性化関数</a:t>
            </a:r>
            <a:r>
              <a:rPr kumimoji="1" lang="en-US" altLang="ja-JP" dirty="0" err="1" smtClean="0"/>
              <a:t>ReLU</a:t>
            </a:r>
            <a:r>
              <a:rPr kumimoji="1" lang="ja-JP" altLang="en-US" dirty="0" smtClean="0"/>
              <a:t>を適用する</a:t>
            </a:r>
            <a:endParaRPr kumimoji="1" lang="en-US" altLang="ja-JP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(2)</a:t>
            </a:r>
            <a:r>
              <a:rPr lang="ja-JP" altLang="en-US" dirty="0" smtClean="0"/>
              <a:t>パラメーター</a:t>
            </a:r>
            <a:r>
              <a:rPr lang="en-US" altLang="ja-JP" dirty="0" smtClean="0"/>
              <a:t>(Variable)</a:t>
            </a:r>
            <a:r>
              <a:rPr lang="ja-JP" altLang="en-US" dirty="0" smtClean="0"/>
              <a:t>の初期値に０を用いない</a:t>
            </a:r>
            <a:endParaRPr lang="en-US" altLang="ja-JP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(3)</a:t>
            </a:r>
            <a:r>
              <a:rPr kumimoji="1" lang="ja-JP" altLang="en-US" dirty="0" smtClean="0"/>
              <a:t>オーバーフィッティングを避けるためにドロップアウト層を入れる</a:t>
            </a:r>
            <a:endParaRPr kumimoji="1" lang="en-US" altLang="ja-JP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5.1.2</a:t>
            </a:r>
            <a:r>
              <a:rPr lang="ja-JP" altLang="en-US" dirty="0" smtClean="0"/>
              <a:t>でこれらのテクニックを適用したコードを利用する。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8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dirty="0"/>
              <a:t>(1)</a:t>
            </a:r>
            <a:r>
              <a:rPr lang="ja-JP" altLang="en-US" dirty="0"/>
              <a:t>フィルター適用後の画像データに活性化関数</a:t>
            </a:r>
            <a:r>
              <a:rPr lang="en-US" altLang="ja-JP" dirty="0" err="1"/>
              <a:t>ReLU</a:t>
            </a:r>
            <a:r>
              <a:rPr lang="ja-JP" altLang="en-US" dirty="0"/>
              <a:t>を適用する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74111"/>
            <a:ext cx="6865649" cy="1861619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3277590" y="3466398"/>
            <a:ext cx="46313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8" name="カギ線コネクタ 7"/>
          <p:cNvCxnSpPr>
            <a:stCxn id="6" idx="2"/>
          </p:cNvCxnSpPr>
          <p:nvPr/>
        </p:nvCxnSpPr>
        <p:spPr>
          <a:xfrm>
            <a:off x="3509158" y="3835730"/>
            <a:ext cx="914400" cy="914400"/>
          </a:xfrm>
          <a:prstGeom prst="bentConnector3">
            <a:avLst>
              <a:gd name="adj1" fmla="val 64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423558" y="4119153"/>
                <a:ext cx="4981699" cy="26491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ReLU</a:t>
                </a:r>
                <a:r>
                  <a:rPr lang="ja-JP" altLang="en-US" dirty="0" smtClean="0"/>
                  <a:t>の中身（ソースコード）</a:t>
                </a:r>
                <a:endParaRPr lang="en-US" altLang="ja-JP" dirty="0" smtClean="0"/>
              </a:p>
              <a:p>
                <a:r>
                  <a:rPr lang="en-US" altLang="ja-JP" dirty="0" smtClean="0"/>
                  <a:t>i</a:t>
                </a:r>
                <a:r>
                  <a:rPr kumimoji="1" lang="en-US" altLang="ja-JP" dirty="0" smtClean="0"/>
                  <a:t>mport </a:t>
                </a:r>
                <a:r>
                  <a:rPr kumimoji="1" lang="en-US" altLang="ja-JP" dirty="0" err="1" smtClean="0"/>
                  <a:t>numpy</a:t>
                </a:r>
                <a:r>
                  <a:rPr kumimoji="1" lang="en-US" altLang="ja-JP" dirty="0" smtClean="0"/>
                  <a:t> as np</a:t>
                </a:r>
              </a:p>
              <a:p>
                <a:endParaRPr lang="en-US" altLang="ja-JP" dirty="0"/>
              </a:p>
              <a:p>
                <a:r>
                  <a:rPr lang="en-US" altLang="ja-JP" dirty="0" err="1" smtClean="0"/>
                  <a:t>d</a:t>
                </a:r>
                <a:r>
                  <a:rPr kumimoji="1" lang="en-US" altLang="ja-JP" dirty="0" err="1" smtClean="0"/>
                  <a:t>ef</a:t>
                </a:r>
                <a:r>
                  <a:rPr kumimoji="1" lang="en-US" altLang="ja-JP" dirty="0" smtClean="0"/>
                  <a:t> </a:t>
                </a:r>
                <a:r>
                  <a:rPr kumimoji="1" lang="en-US" altLang="ja-JP" dirty="0" err="1" smtClean="0"/>
                  <a:t>relu</a:t>
                </a:r>
                <a:r>
                  <a:rPr kumimoji="1" lang="en-US" altLang="ja-JP" dirty="0" smtClean="0"/>
                  <a:t>(x):</a:t>
                </a:r>
              </a:p>
              <a:p>
                <a:r>
                  <a:rPr lang="en-US" altLang="ja-JP" dirty="0"/>
                  <a:t> </a:t>
                </a:r>
                <a:r>
                  <a:rPr lang="en-US" altLang="ja-JP" dirty="0" smtClean="0"/>
                  <a:t>     return  </a:t>
                </a:r>
                <a:r>
                  <a:rPr lang="en-US" altLang="ja-JP" dirty="0" err="1" smtClean="0"/>
                  <a:t>np.maximum</a:t>
                </a:r>
                <a:r>
                  <a:rPr lang="en-US" altLang="ja-JP" dirty="0" smtClean="0"/>
                  <a:t>(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0</a:t>
                </a:r>
                <a:r>
                  <a:rPr lang="en-US" altLang="ja-JP" dirty="0" smtClean="0"/>
                  <a:t>, x)</a:t>
                </a:r>
                <a:r>
                  <a:rPr kumimoji="1" lang="en-US" altLang="ja-JP" dirty="0" smtClean="0"/>
                  <a:t>  </a:t>
                </a:r>
                <a:endParaRPr kumimoji="1" lang="en-US" altLang="ja-JP" dirty="0"/>
              </a:p>
              <a:p>
                <a:endParaRPr lang="en-US" altLang="ja-JP" dirty="0" smtClean="0"/>
              </a:p>
              <a:p>
                <a:r>
                  <a:rPr kumimoji="1" lang="ja-JP" altLang="en-US" dirty="0" smtClean="0"/>
                  <a:t>数式で表す</a:t>
                </a:r>
                <a:r>
                  <a:rPr lang="ja-JP" altLang="en-US" dirty="0" smtClean="0"/>
                  <a:t>と</a:t>
                </a:r>
                <a:endParaRPr kumimoji="1" lang="en-US" altLang="ja-JP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charset="0"/>
                        </a:rPr>
                        <m:t>h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kumimoji="1" lang="mr-IN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mr-IN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kumimoji="1" lang="en-US" altLang="ja-JP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kumimoji="1" lang="en-US" altLang="ja-JP" b="0" i="1" smtClean="0">
                                  <a:latin typeface="Cambria Math" charset="0"/>
                                </a:rPr>
                                <m:t> (</m:t>
                              </m:r>
                              <m:r>
                                <a:rPr kumimoji="1" lang="en-US" altLang="ja-JP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kumimoji="1" lang="en-US" altLang="ja-JP" b="0" i="1" smtClean="0">
                                  <a:latin typeface="Cambria Math" charset="0"/>
                                </a:rPr>
                                <m:t>&gt;0)</m:t>
                              </m:r>
                            </m:e>
                            <m:e>
                              <m:r>
                                <a:rPr kumimoji="1" lang="en-US" altLang="ja-JP" b="0" i="1" smtClean="0">
                                  <a:latin typeface="Cambria Math" charset="0"/>
                                </a:rPr>
                                <m:t>0 (</m:t>
                              </m:r>
                              <m:r>
                                <a:rPr kumimoji="1" lang="en-US" altLang="ja-JP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kumimoji="1" lang="en-US" altLang="ja-JP" b="0" i="1" smtClean="0">
                                  <a:latin typeface="Cambria Math" charset="0"/>
                                </a:rPr>
                                <m:t> ≤0)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558" y="4119153"/>
                <a:ext cx="4981699" cy="2649187"/>
              </a:xfrm>
              <a:prstGeom prst="rect">
                <a:avLst/>
              </a:prstGeom>
              <a:blipFill rotWithShape="0">
                <a:blip r:embed="rId4"/>
                <a:stretch>
                  <a:fillRect l="-977" t="-114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60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64854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(</a:t>
            </a:r>
            <a:r>
              <a:rPr lang="en-US" altLang="ja-JP" dirty="0"/>
              <a:t>2)</a:t>
            </a:r>
            <a:r>
              <a:rPr lang="ja-JP" altLang="en-US" dirty="0"/>
              <a:t>パラメーター</a:t>
            </a:r>
            <a:r>
              <a:rPr lang="en-US" altLang="ja-JP" dirty="0"/>
              <a:t>(Variable)</a:t>
            </a:r>
            <a:r>
              <a:rPr lang="ja-JP" altLang="en-US" dirty="0"/>
              <a:t>の初期値に０を用いない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74111"/>
            <a:ext cx="6865649" cy="1861619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4423558" y="3150910"/>
            <a:ext cx="46313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8" name="カギ線コネクタ 7"/>
          <p:cNvCxnSpPr>
            <a:stCxn id="6" idx="2"/>
          </p:cNvCxnSpPr>
          <p:nvPr/>
        </p:nvCxnSpPr>
        <p:spPr>
          <a:xfrm>
            <a:off x="4655126" y="3520242"/>
            <a:ext cx="914400" cy="914400"/>
          </a:xfrm>
          <a:prstGeom prst="bentConnector3">
            <a:avLst>
              <a:gd name="adj1" fmla="val 64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601915" y="3999608"/>
            <a:ext cx="498169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０でない理由</a:t>
            </a:r>
            <a:endParaRPr kumimoji="1" lang="en-US" altLang="ja-JP" dirty="0" smtClean="0"/>
          </a:p>
          <a:p>
            <a:r>
              <a:rPr lang="ja-JP" altLang="en-US" dirty="0" smtClean="0"/>
              <a:t>あえて０からずらしておくことで、誤差関数の停留値を避けて、最適化処理を効率的に進めることを可能にするため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24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dirty="0"/>
              <a:t>(3)</a:t>
            </a:r>
            <a:r>
              <a:rPr lang="ja-JP" altLang="en-US" dirty="0"/>
              <a:t>オーバーフィッティングを避けるためにドロップアウト層を入れる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80980" y="1937879"/>
            <a:ext cx="102203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ドロップアウト</a:t>
            </a:r>
            <a:r>
              <a:rPr kumimoji="1" lang="ja-JP" altLang="en-US" dirty="0" smtClean="0"/>
              <a:t>とは</a:t>
            </a:r>
            <a:endParaRPr kumimoji="1" lang="en-US" altLang="ja-JP" dirty="0" smtClean="0"/>
          </a:p>
          <a:p>
            <a:r>
              <a:rPr lang="ja-JP" altLang="en-US" dirty="0" smtClean="0"/>
              <a:t>ニューロンをランダムに消去しながら学習する手法。</a:t>
            </a:r>
            <a:endParaRPr lang="en-US" altLang="ja-JP" dirty="0" smtClean="0"/>
          </a:p>
          <a:p>
            <a:r>
              <a:rPr kumimoji="1" lang="ja-JP" altLang="en-US" dirty="0" smtClean="0"/>
              <a:t>訓練時に隠れ層のニューロンをランダムに選び出し、その選び出したニューロンを消去する。</a:t>
            </a:r>
            <a:endParaRPr kumimoji="1" lang="en-US" altLang="ja-JP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0" y="3014271"/>
            <a:ext cx="3779371" cy="36328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029200" y="3375212"/>
            <a:ext cx="61721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・訓練時</a:t>
            </a:r>
            <a:endParaRPr kumimoji="1" lang="en-US" altLang="ja-JP" dirty="0" smtClean="0"/>
          </a:p>
          <a:p>
            <a:r>
              <a:rPr lang="ja-JP" altLang="en-US" dirty="0" smtClean="0"/>
              <a:t>消去したニューロンは、信号の伝達が行われなくなる。</a:t>
            </a:r>
            <a:endParaRPr lang="en-US" altLang="ja-JP" dirty="0" smtClean="0"/>
          </a:p>
          <a:p>
            <a:r>
              <a:rPr kumimoji="1" lang="ja-JP" altLang="en-US" dirty="0" smtClean="0"/>
              <a:t>データが流れるたびに、消去するニューロンをランダムに選択する。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・テスト時</a:t>
            </a:r>
            <a:endParaRPr lang="en-US" altLang="ja-JP" dirty="0" smtClean="0"/>
          </a:p>
          <a:p>
            <a:r>
              <a:rPr kumimoji="1" lang="ja-JP" altLang="en-US" dirty="0" smtClean="0"/>
              <a:t>全てのニューロンの信号を伝達するが、各ニューロンの出力に対して、訓練時に消去した割合を乗算して出力する。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80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コンテンツ プレースホルダ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699" y="1156447"/>
            <a:ext cx="8949584" cy="393024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57910" y="5086687"/>
            <a:ext cx="341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複雑</a:t>
            </a:r>
            <a:r>
              <a:rPr kumimoji="1" lang="ja-JP" altLang="en-US" smtClean="0"/>
              <a:t>なニューラルネットワーク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16843" y="2952290"/>
            <a:ext cx="2533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ドロップアウトを適用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35898" y="5082390"/>
            <a:ext cx="438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ドロップアウトを適用したネットワーク</a:t>
            </a:r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(3)</a:t>
            </a:r>
            <a:r>
              <a:rPr lang="ja-JP" altLang="en-US" dirty="0" smtClean="0"/>
              <a:t>オーバーフィッティングを避けるためにドロップアウト層を入れる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5939" y="5508677"/>
            <a:ext cx="647494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訓練データ</a:t>
            </a:r>
            <a:r>
              <a:rPr lang="ja-JP" altLang="en-US" dirty="0" smtClean="0"/>
              <a:t>とテストデータの認識精度の隔たりが小さくなる。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6131008" y="5877826"/>
            <a:ext cx="304800" cy="470647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45938" y="6348289"/>
            <a:ext cx="647494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過学習を抑制することができる。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38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1135</Words>
  <Application>Microsoft Office PowerPoint</Application>
  <PresentationFormat>ワイド画面</PresentationFormat>
  <Paragraphs>159</Paragraphs>
  <Slides>11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Mangal</vt:lpstr>
      <vt:lpstr>游ゴシック</vt:lpstr>
      <vt:lpstr>游ゴシック Light</vt:lpstr>
      <vt:lpstr>Arial</vt:lpstr>
      <vt:lpstr>Cambria Math</vt:lpstr>
      <vt:lpstr>ホワイト</vt:lpstr>
      <vt:lpstr>Chapter05</vt:lpstr>
      <vt:lpstr>Chapter05.1.1</vt:lpstr>
      <vt:lpstr>内容</vt:lpstr>
      <vt:lpstr>　２段階の畳み込みフィルターの構成</vt:lpstr>
      <vt:lpstr>パラメーターの最適化を効率的に実施するテクニック</vt:lpstr>
      <vt:lpstr>(1)フィルター適用後の画像データに活性化関数ReLUを適用する </vt:lpstr>
      <vt:lpstr>(2)パラメーター(Variable)の初期値に０を用いない  </vt:lpstr>
      <vt:lpstr>(3)オーバーフィッティングを避けるためにドロップアウト層を入れる </vt:lpstr>
      <vt:lpstr>PowerPoint プレゼンテーション</vt:lpstr>
      <vt:lpstr>(3)オーバーフィッティングを避けるためにドロップアウト層を入れる</vt:lpstr>
      <vt:lpstr>(3)オーバーフィッティングを避けるためにドロップアウト層を入れる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下窪聖人</dc:creator>
  <cp:lastModifiedBy>runhe Huang</cp:lastModifiedBy>
  <cp:revision>46</cp:revision>
  <dcterms:created xsi:type="dcterms:W3CDTF">2017-05-26T04:39:08Z</dcterms:created>
  <dcterms:modified xsi:type="dcterms:W3CDTF">2017-07-07T05:02:01Z</dcterms:modified>
</cp:coreProperties>
</file>