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4154-C5DD-478C-AC0E-07AD496B2585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A36A48-1B73-4FA3-A3FE-9389F5490E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66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4154-C5DD-478C-AC0E-07AD496B2585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A36A48-1B73-4FA3-A3FE-9389F5490E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18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4154-C5DD-478C-AC0E-07AD496B2585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A36A48-1B73-4FA3-A3FE-9389F5490EB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7801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4154-C5DD-478C-AC0E-07AD496B2585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A36A48-1B73-4FA3-A3FE-9389F5490E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939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4154-C5DD-478C-AC0E-07AD496B2585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A36A48-1B73-4FA3-A3FE-9389F5490EB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8779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4154-C5DD-478C-AC0E-07AD496B2585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A36A48-1B73-4FA3-A3FE-9389F5490E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475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4154-C5DD-478C-AC0E-07AD496B2585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6A48-1B73-4FA3-A3FE-9389F5490E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805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4154-C5DD-478C-AC0E-07AD496B2585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6A48-1B73-4FA3-A3FE-9389F5490E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16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4154-C5DD-478C-AC0E-07AD496B2585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6A48-1B73-4FA3-A3FE-9389F5490E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39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4154-C5DD-478C-AC0E-07AD496B2585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A36A48-1B73-4FA3-A3FE-9389F5490E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97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4154-C5DD-478C-AC0E-07AD496B2585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A36A48-1B73-4FA3-A3FE-9389F5490E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99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4154-C5DD-478C-AC0E-07AD496B2585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A36A48-1B73-4FA3-A3FE-9389F5490E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15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4154-C5DD-478C-AC0E-07AD496B2585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6A48-1B73-4FA3-A3FE-9389F5490E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58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4154-C5DD-478C-AC0E-07AD496B2585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6A48-1B73-4FA3-A3FE-9389F5490E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54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4154-C5DD-478C-AC0E-07AD496B2585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6A48-1B73-4FA3-A3FE-9389F5490E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64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4154-C5DD-478C-AC0E-07AD496B2585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A36A48-1B73-4FA3-A3FE-9389F5490E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29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74154-C5DD-478C-AC0E-07AD496B2585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A36A48-1B73-4FA3-A3FE-9389F5490E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41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89213" y="1355835"/>
            <a:ext cx="8915399" cy="2262781"/>
          </a:xfrm>
        </p:spPr>
        <p:txBody>
          <a:bodyPr/>
          <a:lstStyle/>
          <a:p>
            <a:pPr algn="l"/>
            <a:r>
              <a:rPr lang="ja-JP" altLang="en-US" dirty="0" smtClean="0"/>
              <a:t>輪読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第２章 </a:t>
            </a:r>
            <a:r>
              <a:rPr lang="en-US" altLang="ja-JP" dirty="0" smtClean="0"/>
              <a:t>2-2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89213" y="3689559"/>
            <a:ext cx="8915399" cy="1126283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ソフトマックス</a:t>
            </a:r>
            <a:r>
              <a:rPr lang="ja-JP" altLang="en-US" sz="2400" dirty="0"/>
              <a:t>関数</a:t>
            </a:r>
            <a:r>
              <a:rPr lang="ja-JP" altLang="en-US" sz="2400" dirty="0" smtClean="0"/>
              <a:t>と多項分類器</a:t>
            </a:r>
            <a:endParaRPr lang="en-US" altLang="ja-JP" sz="2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710448" y="5060731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１５Ｋ１０１２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　　坂中　悠人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3990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20463" y="624110"/>
            <a:ext cx="9384150" cy="128089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 smtClean="0"/>
              <a:t>２　ソフトマックス</a:t>
            </a:r>
            <a:r>
              <a:rPr lang="ja-JP" altLang="en-US" dirty="0"/>
              <a:t>関数による確率への変換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ja-JP" altLang="en-US" dirty="0" smtClean="0"/>
                  <a:t>平面を３つの領域に分割したので、これらを確率に変換する。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いまの場合、次の３つの確率を割り当てることが目標になる。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: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ja-JP" altLang="en-US" i="1">
                        <a:latin typeface="Cambria Math" panose="02040503050406030204" pitchFamily="18" charset="0"/>
                      </a:rPr>
                      <m:t>が</m:t>
                    </m:r>
                  </m:oMath>
                </a14:m>
                <a:r>
                  <a:rPr lang="ja-JP" altLang="en-US" dirty="0" smtClean="0"/>
                  <a:t>領域①に属する確率</a:t>
                </a:r>
                <a:endParaRPr lang="en-US" altLang="ja-JP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 :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ja-JP" altLang="en-US" i="1">
                        <a:latin typeface="Cambria Math" panose="02040503050406030204" pitchFamily="18" charset="0"/>
                      </a:rPr>
                      <m:t>が</m:t>
                    </m:r>
                  </m:oMath>
                </a14:m>
                <a:r>
                  <a:rPr lang="ja-JP" altLang="en-US" dirty="0" smtClean="0"/>
                  <a:t>領域②に</a:t>
                </a:r>
                <a:r>
                  <a:rPr lang="ja-JP" altLang="en-US" dirty="0"/>
                  <a:t>属する</a:t>
                </a:r>
                <a:r>
                  <a:rPr lang="ja-JP" altLang="en-US" dirty="0" smtClean="0"/>
                  <a:t>確率</a:t>
                </a:r>
                <a:endParaRPr lang="en-US" altLang="ja-JP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 :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ja-JP" altLang="en-US" i="1">
                        <a:latin typeface="Cambria Math" panose="02040503050406030204" pitchFamily="18" charset="0"/>
                      </a:rPr>
                      <m:t>が</m:t>
                    </m:r>
                  </m:oMath>
                </a14:m>
                <a:r>
                  <a:rPr lang="ja-JP" altLang="en-US" dirty="0" smtClean="0"/>
                  <a:t>領域③に</a:t>
                </a:r>
                <a:r>
                  <a:rPr lang="ja-JP" altLang="en-US" dirty="0"/>
                  <a:t>属する</a:t>
                </a:r>
                <a:r>
                  <a:rPr lang="ja-JP" altLang="en-US" dirty="0" smtClean="0"/>
                  <a:t>確率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16" t="-4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6299" y="3431013"/>
            <a:ext cx="2847369" cy="262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59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599"/>
                <a:ext cx="8915400" cy="409170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ja-JP" altLang="en-US" dirty="0" smtClean="0"/>
                  <a:t>これらの確率は次の条件を満たす必要がある。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=1,2,3</m:t>
                          </m:r>
                        </m:e>
                      </m:d>
                    </m:oMath>
                  </m:oMathPara>
                </a14:m>
                <a:endParaRPr lang="en-US" altLang="ja-JP" sz="20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kumimoji="1" lang="en-US" altLang="ja-JP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altLang="ja-JP" sz="2000" b="0" dirty="0" smtClean="0"/>
              </a:p>
              <a:p>
                <a:pPr marL="0" indent="0">
                  <a:buNone/>
                </a:pPr>
                <a:endParaRPr kumimoji="1" lang="en-US" altLang="ja-JP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d>
                        <m:d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ja-JP" altLang="en-US" sz="2000" i="1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d>
                        <m:d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=1,2,3</m:t>
                          </m:r>
                        </m:e>
                      </m:d>
                    </m:oMath>
                  </m:oMathPara>
                </a14:m>
                <a:endParaRPr kumimoji="1" lang="en-US" altLang="ja-JP" sz="2000" dirty="0" smtClean="0"/>
              </a:p>
              <a:p>
                <a:pPr marL="0" indent="0">
                  <a:buNone/>
                </a:pPr>
                <a:endParaRPr lang="en-US" altLang="ja-JP" sz="2000" dirty="0"/>
              </a:p>
              <a:p>
                <a:pPr marL="0" indent="0">
                  <a:buNone/>
                </a:pPr>
                <a:endParaRPr lang="en-US" altLang="ja-JP" sz="2000" dirty="0" smtClean="0"/>
              </a:p>
              <a:p>
                <a:pPr marL="0" indent="0">
                  <a:buNone/>
                </a:pPr>
                <a:r>
                  <a:rPr lang="ja-JP" altLang="en-US" sz="2000" dirty="0" smtClean="0"/>
                  <a:t>上の条件</a:t>
                </a:r>
                <a:r>
                  <a:rPr lang="ja-JP" altLang="en-US" sz="2000" smtClean="0"/>
                  <a:t>を満たす→</a:t>
                </a:r>
                <a:r>
                  <a:rPr lang="ja-JP" altLang="en-US" sz="2000" dirty="0" smtClean="0"/>
                  <a:t>　</a:t>
                </a:r>
                <a:r>
                  <a:rPr lang="ja-JP" altLang="en-US" sz="2800" b="1" dirty="0" smtClean="0"/>
                  <a:t>ソフトマックス関数</a:t>
                </a:r>
                <a:r>
                  <a:rPr lang="ja-JP" altLang="en-US" sz="2000" dirty="0" smtClean="0"/>
                  <a:t>で実現</a:t>
                </a:r>
                <a:endParaRPr kumimoji="1" lang="ja-JP" altLang="en-US" sz="20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599"/>
                <a:ext cx="8915400" cy="4091709"/>
              </a:xfrm>
              <a:blipFill rotWithShape="0">
                <a:blip r:embed="rId2"/>
                <a:stretch>
                  <a:fillRect l="-752" t="-447" b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タイトル 1"/>
          <p:cNvSpPr txBox="1">
            <a:spLocks/>
          </p:cNvSpPr>
          <p:nvPr/>
        </p:nvSpPr>
        <p:spPr>
          <a:xfrm>
            <a:off x="2120463" y="624110"/>
            <a:ext cx="938415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 smtClean="0"/>
              <a:t>２</a:t>
            </a:r>
            <a:r>
              <a:rPr lang="en-US" altLang="ja-JP" dirty="0" smtClean="0"/>
              <a:t>.</a:t>
            </a:r>
            <a:r>
              <a:rPr lang="ja-JP" altLang="en-US" dirty="0" smtClean="0"/>
              <a:t>２</a:t>
            </a:r>
            <a:r>
              <a:rPr lang="en-US" altLang="ja-JP" dirty="0" smtClean="0"/>
              <a:t>.</a:t>
            </a:r>
            <a:r>
              <a:rPr lang="ja-JP" altLang="en-US" dirty="0" smtClean="0"/>
              <a:t>２　ソフトマックス関数による確率への変換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6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736437"/>
                <a:ext cx="8915400" cy="5292436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kumimoji="1" lang="ja-JP" altLang="en-US" sz="2400" b="1" dirty="0" smtClean="0"/>
                  <a:t>ソフトマックス関数</a:t>
                </a:r>
                <a:endParaRPr kumimoji="1" lang="en-US" altLang="ja-JP" sz="2400" b="1" dirty="0" smtClean="0"/>
              </a:p>
              <a:p>
                <a:pPr marL="0" indent="0">
                  <a:buNone/>
                </a:pPr>
                <a:endParaRPr kumimoji="1" lang="en-US" altLang="ja-JP" sz="20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=1,2,3</m:t>
                          </m:r>
                        </m:e>
                      </m:d>
                    </m:oMath>
                  </m:oMathPara>
                </a14:m>
                <a:endParaRPr kumimoji="1" lang="en-US" altLang="ja-JP" sz="2400" dirty="0" smtClean="0"/>
              </a:p>
              <a:p>
                <a:pPr marL="0" indent="0">
                  <a:buNone/>
                </a:pPr>
                <a:endParaRPr kumimoji="1" lang="en-US" altLang="ja-JP" sz="800" dirty="0" smtClean="0"/>
              </a:p>
              <a:p>
                <a:pPr marL="0" indent="0">
                  <a:buNone/>
                </a:pPr>
                <a:r>
                  <a:rPr lang="ja-JP" altLang="en-US" sz="2000" dirty="0"/>
                  <a:t>変換</a:t>
                </a:r>
                <a:r>
                  <a:rPr lang="ja-JP" altLang="en-US" sz="2000" dirty="0" smtClean="0"/>
                  <a:t>する様子</a:t>
                </a:r>
                <a:endParaRPr kumimoji="1" lang="en-US" altLang="ja-JP" sz="2000" dirty="0" smtClean="0"/>
              </a:p>
              <a:p>
                <a:pPr marL="0" indent="0">
                  <a:buNone/>
                </a:pPr>
                <a:endParaRPr kumimoji="1" lang="en-US" altLang="ja-JP" sz="2400" dirty="0" smtClean="0"/>
              </a:p>
              <a:p>
                <a:pPr marL="0" indent="0">
                  <a:buNone/>
                </a:pPr>
                <a:endParaRPr lang="en-US" altLang="ja-JP" sz="2400" dirty="0"/>
              </a:p>
              <a:p>
                <a:pPr marL="0" indent="0">
                  <a:buNone/>
                </a:pPr>
                <a:endParaRPr lang="en-US" altLang="ja-JP" sz="2400" dirty="0" smtClean="0"/>
              </a:p>
              <a:p>
                <a:pPr marL="0" indent="0">
                  <a:buNone/>
                </a:pPr>
                <a:endParaRPr lang="en-US" altLang="ja-JP" sz="2400" dirty="0"/>
              </a:p>
              <a:p>
                <a:pPr marL="0" indent="0">
                  <a:buNone/>
                </a:pPr>
                <a:r>
                  <a:rPr lang="ja-JP" altLang="en-US" sz="2400" dirty="0" smtClean="0"/>
                  <a:t>　　　　　　　　　　　　　　</a:t>
                </a:r>
                <a:endParaRPr lang="en-US" altLang="ja-JP" sz="2400" dirty="0" smtClean="0"/>
              </a:p>
              <a:p>
                <a:pPr marL="0" indent="0">
                  <a:buNone/>
                </a:pPr>
                <a:r>
                  <a:rPr lang="ja-JP" altLang="en-US" sz="2000" dirty="0" smtClean="0"/>
                  <a:t>　　　　　　　　　　　　　　　　</a:t>
                </a:r>
                <a:r>
                  <a:rPr lang="ja-JP" altLang="en-US" sz="2400" dirty="0" smtClean="0"/>
                  <a:t>　　</a:t>
                </a:r>
                <a:r>
                  <a:rPr lang="ja-JP" altLang="en-US" dirty="0" smtClean="0"/>
                  <a:t>確率が滑らかに変化</a:t>
                </a:r>
                <a:r>
                  <a:rPr lang="ja-JP" altLang="en-US" sz="2400" dirty="0" smtClean="0"/>
                  <a:t>　</a:t>
                </a:r>
                <a:r>
                  <a:rPr lang="en-US" altLang="ja-JP" sz="2400" dirty="0" smtClean="0"/>
                  <a:t>                         </a:t>
                </a:r>
                <a:endParaRPr lang="en-US" altLang="ja-JP" sz="24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736437"/>
                <a:ext cx="8915400" cy="5292436"/>
              </a:xfrm>
              <a:blipFill rotWithShape="0">
                <a:blip r:embed="rId2"/>
                <a:stretch>
                  <a:fillRect l="-889" t="-6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 txBox="1">
            <a:spLocks/>
          </p:cNvSpPr>
          <p:nvPr/>
        </p:nvSpPr>
        <p:spPr>
          <a:xfrm>
            <a:off x="2120463" y="624110"/>
            <a:ext cx="938415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 smtClean="0"/>
              <a:t>２</a:t>
            </a:r>
            <a:r>
              <a:rPr lang="en-US" altLang="ja-JP" dirty="0" smtClean="0"/>
              <a:t>.</a:t>
            </a:r>
            <a:r>
              <a:rPr lang="ja-JP" altLang="en-US" dirty="0" smtClean="0"/>
              <a:t>２</a:t>
            </a:r>
            <a:r>
              <a:rPr lang="en-US" altLang="ja-JP" dirty="0" smtClean="0"/>
              <a:t>.</a:t>
            </a:r>
            <a:r>
              <a:rPr lang="ja-JP" altLang="en-US" dirty="0" smtClean="0"/>
              <a:t>２　ソフトマックス関数による確率への変換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140" y="4151741"/>
            <a:ext cx="3952667" cy="1759040"/>
          </a:xfrm>
          <a:prstGeom prst="rect">
            <a:avLst/>
          </a:prstGeom>
        </p:spPr>
      </p:pic>
      <p:sp>
        <p:nvSpPr>
          <p:cNvPr id="6" name="右矢印 5"/>
          <p:cNvSpPr/>
          <p:nvPr/>
        </p:nvSpPr>
        <p:spPr>
          <a:xfrm>
            <a:off x="5667228" y="4775074"/>
            <a:ext cx="1145310" cy="66501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4175" y="4151741"/>
            <a:ext cx="3561118" cy="191168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7139" y="5912788"/>
            <a:ext cx="3592752" cy="179997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5680" y="5910781"/>
            <a:ext cx="444127" cy="16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662545"/>
                <a:ext cx="8915400" cy="460894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ja-JP" altLang="en-US" sz="2000" dirty="0" smtClean="0"/>
                  <a:t>ここまでの話は、３次元以上の空間をより多数の領域に分割する場合も適用できる。</a:t>
                </a:r>
                <a:endParaRPr kumimoji="1" lang="en-US" altLang="ja-JP" sz="2000" dirty="0" smtClean="0"/>
              </a:p>
              <a:p>
                <a:pPr marL="0" indent="0">
                  <a:buNone/>
                </a:pPr>
                <a:endParaRPr kumimoji="1" lang="en-US" altLang="ja-JP" sz="800" dirty="0" smtClean="0"/>
              </a:p>
              <a:p>
                <a:pPr marL="0" indent="0">
                  <a:buNone/>
                </a:pPr>
                <a:r>
                  <a:rPr lang="ja-JP" altLang="en-US" sz="2000" dirty="0"/>
                  <a:t>一般化</a:t>
                </a:r>
                <a:r>
                  <a:rPr lang="ja-JP" altLang="en-US" sz="2000" dirty="0" smtClean="0"/>
                  <a:t>すると、</a:t>
                </a:r>
                <a:endParaRPr lang="en-US" altLang="ja-JP" sz="2000" dirty="0" smtClean="0"/>
              </a:p>
              <a:p>
                <a:pPr marL="0" indent="0">
                  <a:buNone/>
                </a:pPr>
                <a:r>
                  <a:rPr kumimoji="1" lang="ja-JP" altLang="en-US" sz="2000" dirty="0" smtClean="0"/>
                  <a:t>座標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</m:t>
                        </m:r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0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ja-JP" altLang="en-US" sz="2000" dirty="0" smtClean="0"/>
                  <a:t>をもつ</a:t>
                </a:r>
                <a14:m>
                  <m:oMath xmlns:m="http://schemas.openxmlformats.org/officeDocument/2006/math"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kumimoji="1" lang="ja-JP" altLang="en-US" sz="2000" dirty="0" smtClean="0"/>
                  <a:t>次元空間を</a:t>
                </a:r>
                <a14:m>
                  <m:oMath xmlns:m="http://schemas.openxmlformats.org/officeDocument/2006/math"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ja-JP" altLang="en-US" sz="2000" i="1">
                        <a:latin typeface="Cambria Math" panose="02040503050406030204" pitchFamily="18" charset="0"/>
                      </a:rPr>
                      <m:t>個</m:t>
                    </m:r>
                  </m:oMath>
                </a14:m>
                <a:r>
                  <a:rPr kumimoji="1" lang="ja-JP" altLang="en-US" sz="2000" dirty="0" smtClean="0"/>
                  <a:t>の領域に分類する場合、</a:t>
                </a:r>
                <a:endParaRPr kumimoji="1" lang="en-US" altLang="ja-JP" sz="20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ja-JP" sz="2000" b="1" i="1">
                        <a:latin typeface="Cambria Math" panose="02040503050406030204" pitchFamily="18" charset="0"/>
                      </a:rPr>
                      <m:t>𝑲</m:t>
                    </m:r>
                    <m:r>
                      <a:rPr lang="ja-JP" altLang="en-US" sz="2000" b="1" i="1">
                        <a:latin typeface="Cambria Math" panose="02040503050406030204" pitchFamily="18" charset="0"/>
                      </a:rPr>
                      <m:t>個</m:t>
                    </m:r>
                  </m:oMath>
                </a14:m>
                <a:r>
                  <a:rPr lang="ja-JP" altLang="en-US" sz="2000" b="1" dirty="0" smtClean="0"/>
                  <a:t>の１次関数を用意</a:t>
                </a:r>
                <a:r>
                  <a:rPr lang="ja-JP" altLang="en-US" sz="2000" dirty="0" smtClean="0"/>
                  <a:t>する。</a:t>
                </a:r>
                <a:endParaRPr lang="en-US" altLang="ja-JP" sz="2000" dirty="0" smtClean="0"/>
              </a:p>
              <a:p>
                <a:pPr marL="0" indent="0">
                  <a:buNone/>
                </a:pPr>
                <a:endParaRPr lang="en-US" altLang="ja-JP" sz="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e>
                      </m:d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⋯+</m:t>
                      </m:r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𝑀𝑘</m:t>
                          </m:r>
                        </m:sub>
                      </m:sSub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=1,⋯,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</m:oMath>
                  </m:oMathPara>
                </a14:m>
                <a:endParaRPr kumimoji="1" lang="en-US" altLang="ja-JP" sz="2000" dirty="0" smtClean="0"/>
              </a:p>
              <a:p>
                <a:pPr marL="0" indent="0">
                  <a:buNone/>
                </a:pPr>
                <a:r>
                  <a:rPr lang="ja-JP" altLang="en-US" sz="2000" dirty="0" smtClean="0"/>
                  <a:t>そして、点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0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ja-JP" altLang="en-US" sz="2000" dirty="0" smtClean="0"/>
                  <a:t>が</a:t>
                </a:r>
                <a:r>
                  <a:rPr kumimoji="1" lang="en-US" altLang="ja-JP" sz="2000" i="1" dirty="0" smtClean="0"/>
                  <a:t>k</a:t>
                </a:r>
                <a:r>
                  <a:rPr kumimoji="1" lang="ja-JP" altLang="en-US" sz="2000" i="1" dirty="0" smtClean="0"/>
                  <a:t>番目の領域である確率は</a:t>
                </a:r>
                <a:r>
                  <a:rPr kumimoji="1" lang="ja-JP" altLang="en-US" sz="2000" b="1" i="1" dirty="0" smtClean="0"/>
                  <a:t>ソフトマックス関数</a:t>
                </a:r>
                <a:r>
                  <a:rPr kumimoji="1" lang="ja-JP" altLang="en-US" sz="2000" i="1" dirty="0" smtClean="0"/>
                  <a:t>を用いて、次式で表される。</a:t>
                </a:r>
                <a:endParaRPr kumimoji="1" lang="en-US" altLang="ja-JP" sz="20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e>
                      </m:d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⋯</m:t>
                                  </m:r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p>
                                <m:sSupPr>
                                  <m:ctrlP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m:rPr>
                                  <m:brk m:alnAt="23"/>
                                </m:rP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sSup>
                                        <m:sSupPr>
                                          <m:ctrlP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p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sub>
                                      </m:sSub>
                                    </m:e>
                                  </m:d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kumimoji="1" lang="ja-JP" altLang="en-US" sz="2000" i="1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662545"/>
                <a:ext cx="8915400" cy="4608945"/>
              </a:xfrm>
              <a:blipFill rotWithShape="0">
                <a:blip r:embed="rId2"/>
                <a:stretch>
                  <a:fillRect l="-752" t="-9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 txBox="1">
            <a:spLocks/>
          </p:cNvSpPr>
          <p:nvPr/>
        </p:nvSpPr>
        <p:spPr>
          <a:xfrm>
            <a:off x="2120463" y="624110"/>
            <a:ext cx="938415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 smtClean="0"/>
              <a:t>２</a:t>
            </a:r>
            <a:r>
              <a:rPr lang="en-US" altLang="ja-JP" dirty="0" smtClean="0"/>
              <a:t>.</a:t>
            </a:r>
            <a:r>
              <a:rPr lang="ja-JP" altLang="en-US" dirty="0" smtClean="0"/>
              <a:t>２</a:t>
            </a:r>
            <a:r>
              <a:rPr lang="en-US" altLang="ja-JP" dirty="0" smtClean="0"/>
              <a:t>.</a:t>
            </a:r>
            <a:r>
              <a:rPr lang="ja-JP" altLang="en-US" dirty="0" smtClean="0"/>
              <a:t>２　ソフトマックス関数による確率への変換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624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84261" y="1731579"/>
            <a:ext cx="8915400" cy="3777622"/>
          </a:xfrm>
        </p:spPr>
        <p:txBody>
          <a:bodyPr/>
          <a:lstStyle/>
          <a:p>
            <a:r>
              <a:rPr kumimoji="1" lang="ja-JP" altLang="en-US" sz="2800" dirty="0" smtClean="0"/>
              <a:t>２－２　ソフトマックス関数と多項分類器</a:t>
            </a:r>
            <a:endParaRPr lang="en-US" altLang="ja-JP" sz="2800" dirty="0"/>
          </a:p>
          <a:p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lvl="1">
              <a:buFont typeface="Wingdings" panose="05000000000000000000" pitchFamily="2" charset="2"/>
              <a:buChar char="u"/>
            </a:pPr>
            <a:r>
              <a:rPr lang="ja-JP" altLang="en-US" sz="2000" dirty="0" smtClean="0"/>
              <a:t>２</a:t>
            </a:r>
            <a:r>
              <a:rPr lang="en-US" altLang="ja-JP" sz="2000" dirty="0" smtClean="0"/>
              <a:t>.</a:t>
            </a:r>
            <a:r>
              <a:rPr lang="ja-JP" altLang="en-US" sz="2000" dirty="0" smtClean="0"/>
              <a:t>２</a:t>
            </a:r>
            <a:r>
              <a:rPr lang="en-US" altLang="ja-JP" sz="2000" dirty="0" smtClean="0"/>
              <a:t>.</a:t>
            </a:r>
            <a:r>
              <a:rPr lang="ja-JP" altLang="en-US" sz="2000" dirty="0" smtClean="0"/>
              <a:t>１　線形多項分類器の仕組み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lvl="1">
              <a:buFont typeface="Wingdings" panose="05000000000000000000" pitchFamily="2" charset="2"/>
              <a:buChar char="u"/>
            </a:pPr>
            <a:r>
              <a:rPr lang="ja-JP" altLang="en-US" sz="2000" dirty="0" smtClean="0"/>
              <a:t>２</a:t>
            </a:r>
            <a:r>
              <a:rPr lang="en-US" altLang="ja-JP" sz="2000" dirty="0" smtClean="0"/>
              <a:t>.</a:t>
            </a:r>
            <a:r>
              <a:rPr lang="ja-JP" altLang="en-US" sz="2000" dirty="0" smtClean="0"/>
              <a:t>２</a:t>
            </a:r>
            <a:r>
              <a:rPr lang="en-US" altLang="ja-JP" sz="2000" dirty="0" smtClean="0"/>
              <a:t>.</a:t>
            </a:r>
            <a:r>
              <a:rPr lang="ja-JP" altLang="en-US" sz="2000" dirty="0" smtClean="0"/>
              <a:t>２　ソフトマックス関数による確</a:t>
            </a:r>
            <a:r>
              <a:rPr lang="ja-JP" altLang="en-US" sz="2000" dirty="0"/>
              <a:t>率</a:t>
            </a:r>
            <a:r>
              <a:rPr lang="ja-JP" altLang="en-US" sz="2000" dirty="0" smtClean="0"/>
              <a:t>への変換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46830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/>
              <a:t>１　線形多項分類器の仕組み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443654" y="1684283"/>
                <a:ext cx="9278008" cy="5118538"/>
              </a:xfrm>
            </p:spPr>
            <p:txBody>
              <a:bodyPr/>
              <a:lstStyle/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endParaRPr lang="en-US" altLang="ja-JP" b="1" dirty="0" smtClean="0"/>
              </a:p>
              <a:p>
                <a:pPr marL="0" indent="0">
                  <a:buNone/>
                </a:pPr>
                <a:r>
                  <a:rPr lang="ja-JP" altLang="en-US" sz="2800" b="1" dirty="0" smtClean="0"/>
                  <a:t>線形多項分類器</a:t>
                </a:r>
                <a:r>
                  <a:rPr lang="ja-JP" altLang="en-US" b="1" dirty="0" smtClean="0"/>
                  <a:t>・・・</a:t>
                </a:r>
                <a:r>
                  <a:rPr lang="ja-JP" altLang="en-US" sz="2000" dirty="0" smtClean="0"/>
                  <a:t>１次関数を用いて、直線的に領域を分割する仕組み</a:t>
                </a:r>
                <a:endParaRPr kumimoji="1" lang="en-US" altLang="ja-JP" sz="2000" dirty="0" smtClean="0"/>
              </a:p>
              <a:p>
                <a:pPr marL="0" indent="0">
                  <a:buNone/>
                </a:pPr>
                <a:endParaRPr lang="en-US" altLang="ja-JP" sz="2000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sz="2000" dirty="0" smtClean="0"/>
                  <a:t>この資料では、最も</a:t>
                </a:r>
                <a:r>
                  <a:rPr lang="ja-JP" altLang="en-US" sz="2000" dirty="0"/>
                  <a:t>シンプルな多項分類器の例と</a:t>
                </a:r>
                <a:r>
                  <a:rPr lang="ja-JP" altLang="en-US" sz="2000"/>
                  <a:t>して</a:t>
                </a:r>
                <a:r>
                  <a:rPr lang="ja-JP" altLang="en-US" sz="2000" smtClean="0"/>
                  <a:t>、</a:t>
                </a:r>
                <a:endParaRPr lang="en-US" altLang="ja-JP" sz="2000" i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ja-JP" altLang="en-US" sz="2000" i="1">
                        <a:latin typeface="Cambria Math" panose="02040503050406030204" pitchFamily="18" charset="0"/>
                      </a:rPr>
                      <m:t>平面</m:t>
                    </m:r>
                  </m:oMath>
                </a14:m>
                <a:r>
                  <a:rPr lang="ja-JP" altLang="en-US" sz="2000" dirty="0"/>
                  <a:t>を３つの領域に分割する方法を説明する。</a:t>
                </a:r>
                <a:endParaRPr lang="en-US" altLang="ja-JP" sz="2000" dirty="0"/>
              </a:p>
              <a:p>
                <a:pPr marL="0" indent="0">
                  <a:buNone/>
                </a:pPr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43654" y="1684283"/>
                <a:ext cx="9278008" cy="5118538"/>
              </a:xfrm>
              <a:blipFill rotWithShape="0">
                <a:blip r:embed="rId2"/>
                <a:stretch>
                  <a:fillRect l="-13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998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/>
              <a:t>１　線形多項分類器の仕組み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600"/>
                <a:ext cx="8915400" cy="487417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ja-JP" altLang="en-US" dirty="0" smtClean="0"/>
                  <a:t>３次元空間に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ja-JP" altLang="en-US" i="1">
                        <a:latin typeface="Cambria Math" panose="02040503050406030204" pitchFamily="18" charset="0"/>
                      </a:rPr>
                      <m:t>の</m:t>
                    </m:r>
                  </m:oMath>
                </a14:m>
                <a:r>
                  <a:rPr lang="ja-JP" altLang="en-US" dirty="0" smtClean="0"/>
                  <a:t>グラフを描くと、図のようになる。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=0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で決まる</m:t>
                    </m:r>
                  </m:oMath>
                </a14:m>
                <a:r>
                  <a:rPr lang="ja-JP" altLang="en-US" dirty="0"/>
                  <a:t>平面の上下どちらにあるかで２つの領域に分かれている。</a:t>
                </a: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600"/>
                <a:ext cx="8915400" cy="4874172"/>
              </a:xfrm>
              <a:blipFill rotWithShape="0">
                <a:blip r:embed="rId2"/>
                <a:stretch>
                  <a:fillRect l="-616" t="-3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0383" y="2549717"/>
            <a:ext cx="3543482" cy="321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79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/>
              <a:t>１　線形多項分類器の仕組み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600"/>
                <a:ext cx="9968022" cy="4495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ja-JP" altLang="en-US" dirty="0" smtClean="0"/>
                  <a:t>同様に、３つの１次関数を用意し、グラフを描く。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endParaRPr kumimoji="1" lang="en-US" altLang="ja-JP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01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en-US" altLang="ja-JP" sz="2000" dirty="0" smtClean="0"/>
              </a:p>
              <a:p>
                <a:pPr marL="0" indent="0">
                  <a:buNone/>
                </a:pPr>
                <a:endParaRPr kumimoji="1" lang="en-US" altLang="ja-JP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sz="2000" b="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sz="2000" b="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2000" b="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en-US" altLang="ja-JP" sz="2000" dirty="0" smtClean="0"/>
              </a:p>
              <a:p>
                <a:pPr marL="0" indent="0">
                  <a:buNone/>
                </a:pPr>
                <a:endParaRPr kumimoji="1" lang="en-US" altLang="ja-JP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sz="2000" b="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ja-JP" sz="2000" b="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2000" b="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sz="20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en-US" altLang="ja-JP" sz="2000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600"/>
                <a:ext cx="9968022" cy="4495800"/>
              </a:xfrm>
              <a:blipFill rotWithShape="0">
                <a:blip r:embed="rId2"/>
                <a:stretch>
                  <a:fillRect l="-550" t="-4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1122" y="2619088"/>
            <a:ext cx="3146797" cy="306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72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/>
              <a:t>１　線形多項分類器の仕組み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599"/>
                <a:ext cx="8915400" cy="444062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ja-JP" altLang="en-US" dirty="0" smtClean="0"/>
                  <a:t>どの</a:t>
                </a:r>
                <a:r>
                  <a:rPr lang="ja-JP" altLang="en-US" dirty="0"/>
                  <a:t>関数</a:t>
                </a:r>
                <a:r>
                  <a:rPr lang="ja-JP" altLang="en-US" dirty="0" smtClean="0"/>
                  <a:t>が一番大きいかで平面を３分割できる。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①～③の領域は</a:t>
                </a:r>
                <a:r>
                  <a:rPr kumimoji="1" lang="ja-JP" altLang="en-US" sz="1600" dirty="0" smtClean="0"/>
                  <a:t>、</a:t>
                </a:r>
                <a:r>
                  <a:rPr kumimoji="1" lang="ja-JP" altLang="en-US" dirty="0" smtClean="0"/>
                  <a:t>それぞれ</a:t>
                </a:r>
                <a:r>
                  <a:rPr kumimoji="1" lang="ja-JP" altLang="en-US" sz="1600" dirty="0" smtClean="0"/>
                  <a:t>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en-US" altLang="ja-JP" dirty="0" smtClean="0"/>
                  <a:t>,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en-US" altLang="ja-JP" dirty="0" smtClean="0"/>
                  <a:t>,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b="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ja-JP" altLang="en-US" dirty="0" smtClean="0"/>
                  <a:t>が一番上の場所に対応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599"/>
                <a:ext cx="8915400" cy="4440621"/>
              </a:xfrm>
              <a:blipFill rotWithShape="0">
                <a:blip r:embed="rId2"/>
                <a:stretch>
                  <a:fillRect l="-616" t="-412" b="-109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2652" y="2595440"/>
            <a:ext cx="3219651" cy="313532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7748" y="2595440"/>
            <a:ext cx="3403589" cy="313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96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/>
              <a:t>１　線形多項分類器の仕組み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89211" y="2133600"/>
                <a:ext cx="10614409" cy="377762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kumimoji="1" lang="ja-JP" altLang="en-US" dirty="0" smtClean="0"/>
                  <a:t>①～③の領域を数学的に表現すると、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ja-JP" altLang="en-US" b="0" i="1">
                                  <a:latin typeface="Cambria Math" panose="02040503050406030204" pitchFamily="18" charset="0"/>
                                </a:rPr>
                                <m:t>①</m:t>
                              </m:r>
                              <m:r>
                                <a:rPr lang="en-US" altLang="ja-JP" b="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&gt;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&gt;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e>
                              <m:r>
                                <a:rPr lang="en-US" altLang="ja-JP" b="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ja-JP" altLang="en-US" b="0" i="1">
                                  <a:latin typeface="Cambria Math" panose="02040503050406030204" pitchFamily="18" charset="0"/>
                                </a:rPr>
                                <m:t>②</m:t>
                              </m:r>
                              <m:r>
                                <a:rPr lang="en-US" altLang="ja-JP" b="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&gt;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&gt;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e>
                              <m:r>
                                <a:rPr lang="en-US" altLang="ja-JP" b="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ja-JP" altLang="en-US" b="0" i="1">
                                  <a:latin typeface="Cambria Math" panose="02040503050406030204" pitchFamily="18" charset="0"/>
                                </a:rPr>
                                <m:t>③＝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&gt;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&gt;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b="1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1" y="2133600"/>
                <a:ext cx="10614409" cy="3777622"/>
              </a:xfrm>
              <a:blipFill rotWithShape="0">
                <a:blip r:embed="rId2"/>
                <a:stretch>
                  <a:fillRect l="-517" t="-4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672" y="2570944"/>
            <a:ext cx="3219651" cy="313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9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/>
              <a:t>１　線形多項分類器の仕組み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770992"/>
                <a:ext cx="8915400" cy="494384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ja-JP" altLang="en-US" dirty="0" smtClean="0"/>
                  <a:t>３つの関数が交わる点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ja-JP" altLang="en-US" dirty="0" smtClean="0"/>
                  <a:t>は、連立方程式の解として決定できる。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kumimoji="1" lang="en-US" altLang="ja-JP" sz="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ja-JP" b="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b="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sz="800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この連立方程式を行列形式になおすと、</a:t>
                </a:r>
                <a:r>
                  <a:rPr lang="ja-JP" altLang="en-US" dirty="0"/>
                  <a:t>次</a:t>
                </a:r>
                <a:r>
                  <a:rPr lang="ja-JP" altLang="en-US" dirty="0" smtClean="0"/>
                  <a:t>のようになる。</a:t>
                </a:r>
                <a:endParaRPr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𝑴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kumimoji="1" lang="en-US" altLang="ja-JP" b="1" dirty="0" smtClean="0"/>
              </a:p>
              <a:p>
                <a:pPr marL="0" indent="0">
                  <a:buNone/>
                </a:pPr>
                <a:endParaRPr lang="en-US" altLang="ja-JP" sz="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ja-JP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altLang="ja-JP" b="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altLang="ja-JP" b="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altLang="ja-JP" b="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ja-JP" b="1" i="1"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01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03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02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したがって、</a:t>
                </a:r>
                <a:r>
                  <a:rPr lang="en-US" altLang="ja-JP" b="1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b="1" i="1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ja-JP" altLang="en-US" dirty="0" smtClean="0"/>
                  <a:t>の逆行列を用いて、</a:t>
                </a:r>
                <a:endParaRPr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ja-JP" b="1" i="1"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US" altLang="ja-JP" b="1" dirty="0"/>
              </a:p>
              <a:p>
                <a:pPr marL="0" indent="0">
                  <a:buNone/>
                </a:pPr>
                <a:endParaRPr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770992"/>
                <a:ext cx="8915400" cy="4943843"/>
              </a:xfrm>
              <a:blipFill rotWithShape="0">
                <a:blip r:embed="rId2"/>
                <a:stretch>
                  <a:fillRect l="-616" t="-4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896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/>
              <a:t>１　線形多項分類器の仕組み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ja-JP" altLang="en-US" dirty="0" smtClean="0"/>
                  <a:t>ここまでのことをまとめると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sz="800" dirty="0"/>
              </a:p>
              <a:p>
                <a:pPr marL="0" indent="0">
                  <a:buNone/>
                </a:pPr>
                <a:r>
                  <a:rPr lang="ja-JP" altLang="en-US" dirty="0" smtClean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01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 smtClean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02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 smtClean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03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sz="800" dirty="0" smtClean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に含まれる９つのパラメーター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sz="8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01</m:t>
                              </m:r>
                            </m:sub>
                          </m:s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02</m:t>
                              </m:r>
                            </m:sub>
                          </m:s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03</m:t>
                              </m:r>
                            </m:sub>
                          </m:s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sub>
                          </m:s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kumimoji="1" lang="en-US" altLang="ja-JP" sz="2000" dirty="0" smtClean="0"/>
              </a:p>
              <a:p>
                <a:pPr marL="0" indent="0">
                  <a:buNone/>
                </a:pPr>
                <a:endParaRPr kumimoji="1" lang="en-US" altLang="ja-JP" sz="2000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を調節することで、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ja-JP" altLang="en-US" dirty="0" smtClean="0"/>
                  <a:t>平面を３つの領域に分割できる。</a:t>
                </a:r>
                <a:endParaRPr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16" t="-96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85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1205</TotalTime>
  <Words>210</Words>
  <Application>Microsoft Office PowerPoint</Application>
  <PresentationFormat>ワイド画面</PresentationFormat>
  <Paragraphs>127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メイリオ</vt:lpstr>
      <vt:lpstr>Arial</vt:lpstr>
      <vt:lpstr>Cambria Math</vt:lpstr>
      <vt:lpstr>Century Gothic</vt:lpstr>
      <vt:lpstr>Wingdings</vt:lpstr>
      <vt:lpstr>Wingdings 3</vt:lpstr>
      <vt:lpstr>ウィスプ</vt:lpstr>
      <vt:lpstr>輪読 第２章 2-2</vt:lpstr>
      <vt:lpstr>　</vt:lpstr>
      <vt:lpstr>２.２.１　線形多項分類器の仕組み </vt:lpstr>
      <vt:lpstr>２.２.１　線形多項分類器の仕組み </vt:lpstr>
      <vt:lpstr>２.２.１　線形多項分類器の仕組み </vt:lpstr>
      <vt:lpstr>２.２.１　線形多項分類器の仕組み</vt:lpstr>
      <vt:lpstr>２.２.１　線形多項分類器の仕組み</vt:lpstr>
      <vt:lpstr>２.２.１　線形多項分類器の仕組み</vt:lpstr>
      <vt:lpstr>２.２.１　線形多項分類器の仕組み</vt:lpstr>
      <vt:lpstr>２.２.２　ソフトマックス関数による確率への変換 </vt:lpstr>
      <vt:lpstr> </vt:lpstr>
      <vt:lpstr>　</vt:lpstr>
      <vt:lpstr>　</vt:lpstr>
    </vt:vector>
  </TitlesOfParts>
  <Company>法政大学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輪読 第２章2-2</dc:title>
  <dc:creator>情報科学部</dc:creator>
  <cp:lastModifiedBy>runhe Huang</cp:lastModifiedBy>
  <cp:revision>47</cp:revision>
  <dcterms:created xsi:type="dcterms:W3CDTF">2017-05-17T08:18:36Z</dcterms:created>
  <dcterms:modified xsi:type="dcterms:W3CDTF">2017-05-19T06:23:45Z</dcterms:modified>
</cp:coreProperties>
</file>