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8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清水将開" initials="清水将開" lastIdx="2" clrIdx="0">
    <p:extLst>
      <p:ext uri="{19B8F6BF-5375-455C-9EA6-DF929625EA0E}">
        <p15:presenceInfo xmlns:p15="http://schemas.microsoft.com/office/powerpoint/2012/main" userId="957fa7dcc975df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34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4312-3399-4EF5-9379-AE7B8A8C85D2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353E-CDC8-4517-9834-77E0479C3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18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2353E-CDC8-4517-9834-77E0479C3B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32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5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57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03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0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82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851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94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18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2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711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44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26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04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142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534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01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347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984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8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1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7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6F410E-A881-4B3E-B6B4-45F58C3E35CC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B750-58C6-4699-8545-7C4A9A7F8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374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29769" y="707968"/>
            <a:ext cx="8825658" cy="3329581"/>
          </a:xfrm>
        </p:spPr>
        <p:txBody>
          <a:bodyPr/>
          <a:lstStyle/>
          <a:p>
            <a:r>
              <a:rPr kumimoji="1" lang="ja-JP" altLang="en-US" sz="4800" smtClean="0"/>
              <a:t>輪読発表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en-US" altLang="ja-JP" sz="4800" dirty="0" smtClean="0"/>
              <a:t>3-2 </a:t>
            </a:r>
            <a:r>
              <a:rPr lang="ja-JP" altLang="en-US" sz="4800" dirty="0" smtClean="0"/>
              <a:t>単層ニューラルネットワークによる手書き文字の分類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15k0019 </a:t>
            </a:r>
            <a:r>
              <a:rPr kumimoji="1" lang="ja-JP" altLang="en-US" dirty="0" smtClean="0">
                <a:solidFill>
                  <a:schemeClr val="tx1"/>
                </a:solidFill>
              </a:rPr>
              <a:t>清水将開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3743" cy="1400530"/>
          </a:xfrm>
        </p:spPr>
        <p:txBody>
          <a:bodyPr/>
          <a:lstStyle/>
          <a:p>
            <a:r>
              <a:rPr kumimoji="1" lang="en-US" altLang="ja-JP" dirty="0" smtClean="0"/>
              <a:t>3.2.1 </a:t>
            </a:r>
            <a:r>
              <a:rPr kumimoji="1" lang="ja-JP" altLang="en-US" dirty="0" smtClean="0"/>
              <a:t>単層ニューラルネットワークを用いた多項分類器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・使用するニューラルネットワークの全体像 →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・前章との違い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・入力層のデータ数と隠れ層の</a:t>
            </a:r>
            <a:endParaRPr lang="en-US" altLang="ja-JP" dirty="0" smtClean="0"/>
          </a:p>
          <a:p>
            <a:r>
              <a:rPr lang="ja-JP" altLang="en-US" dirty="0" smtClean="0"/>
              <a:t>　　　ノード数が増えている</a:t>
            </a:r>
            <a:endParaRPr lang="en-US" altLang="ja-JP" dirty="0" smtClean="0"/>
          </a:p>
          <a:p>
            <a:r>
              <a:rPr lang="ja-JP" altLang="en-US" dirty="0" smtClean="0"/>
              <a:t>　　・出力層にソフトマックス関数を使用する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この後の計算では、隠れ層のノード数は</a:t>
            </a:r>
            <a:r>
              <a:rPr lang="en-US" altLang="ja-JP" dirty="0" smtClean="0"/>
              <a:t>1024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r>
              <a:rPr lang="ja-JP" altLang="en-US" dirty="0" smtClean="0"/>
              <a:t>設定されていま</a:t>
            </a:r>
            <a:r>
              <a:rPr lang="ja-JP" altLang="en-US" dirty="0"/>
              <a:t>す</a:t>
            </a:r>
            <a:r>
              <a:rPr lang="ja-JP" altLang="en-US" dirty="0" smtClean="0"/>
              <a:t>が、一般に</a:t>
            </a:r>
            <a:r>
              <a:rPr lang="en-US" altLang="ja-JP" dirty="0" smtClean="0"/>
              <a:t>M</a:t>
            </a:r>
            <a:r>
              <a:rPr lang="ja-JP" altLang="en-US" dirty="0" smtClean="0"/>
              <a:t>個のノードがある</a:t>
            </a:r>
            <a:endParaRPr lang="en-US" altLang="ja-JP" dirty="0" smtClean="0"/>
          </a:p>
          <a:p>
            <a:r>
              <a:rPr lang="ja-JP" altLang="en-US" dirty="0" smtClean="0"/>
              <a:t>とします。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87" y="2052918"/>
            <a:ext cx="5261170" cy="39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01267"/>
          </a:xfrm>
        </p:spPr>
        <p:txBody>
          <a:bodyPr/>
          <a:lstStyle/>
          <a:p>
            <a:r>
              <a:rPr kumimoji="1" lang="ja-JP" altLang="en-US" dirty="0" smtClean="0"/>
              <a:t>計算について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3208" y="2128058"/>
            <a:ext cx="9326646" cy="412034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ソフトマックス関数</a:t>
            </a:r>
            <a:r>
              <a:rPr lang="ja-JP" altLang="en-US" sz="2400" dirty="0" smtClean="0"/>
              <a:t>は「</a:t>
            </a:r>
            <a:r>
              <a:rPr lang="en-US" altLang="ja-JP" sz="2400" dirty="0" smtClean="0"/>
              <a:t>2.2.2 </a:t>
            </a:r>
            <a:r>
              <a:rPr lang="ja-JP" altLang="en-US" sz="2400" dirty="0" smtClean="0"/>
              <a:t>ソフトマックス関数による確率への変換」の</a:t>
            </a:r>
            <a:r>
              <a:rPr kumimoji="1" lang="en-US" altLang="ja-JP" sz="2400" dirty="0" smtClean="0"/>
              <a:t>(2.25),(2.26)</a:t>
            </a:r>
            <a:r>
              <a:rPr kumimoji="1" lang="ja-JP" altLang="en-US" sz="2400" dirty="0" smtClean="0"/>
              <a:t>で与えられるものでした。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入力層に与えたデータから、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次関数と活性化関数の組み合わせで、隠れ層の出力</a:t>
            </a:r>
            <a:r>
              <a:rPr lang="en-US" altLang="ja-JP" sz="2400" dirty="0" smtClean="0"/>
              <a:t>(Z1,Z2,…,</a:t>
            </a:r>
            <a:r>
              <a:rPr lang="en-US" altLang="ja-JP" sz="2400" dirty="0" err="1"/>
              <a:t>Z</a:t>
            </a:r>
            <a:r>
              <a:rPr lang="en-US" altLang="ja-JP" sz="2400" dirty="0" err="1" smtClean="0"/>
              <a:t>m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を得るところまでは、前章と同じ計算です。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ここで得られた出力をもとにして、次ページの計算式で「０」～「９」のそれぞれの文字である確率を個別に計算します。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485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r>
              <a:rPr kumimoji="1" lang="ja-JP" altLang="en-US" dirty="0" smtClean="0"/>
              <a:t>計算について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3208" y="2876204"/>
            <a:ext cx="9326646" cy="337219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(3.13)</a:t>
            </a:r>
            <a:r>
              <a:rPr kumimoji="1" lang="ja-JP" altLang="en-US" dirty="0" smtClean="0"/>
              <a:t>に含まれるパラメーターの右上にある添え字</a:t>
            </a:r>
            <a:r>
              <a:rPr kumimoji="1" lang="en-US" altLang="ja-JP" dirty="0" smtClean="0"/>
              <a:t>(0)</a:t>
            </a:r>
            <a:r>
              <a:rPr kumimoji="1" lang="ja-JP" altLang="en-US" dirty="0" smtClean="0"/>
              <a:t>は、出力層のパラメーターであることを示すものです。隠れ層のパラメーターと区別するためにつけてります。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(3.14)</a:t>
            </a:r>
            <a:r>
              <a:rPr lang="ja-JP" altLang="en-US" dirty="0" smtClean="0"/>
              <a:t>によって、確率</a:t>
            </a:r>
            <a:r>
              <a:rPr lang="en-US" altLang="ja-JP" dirty="0" err="1" smtClean="0"/>
              <a:t>Pk</a:t>
            </a:r>
            <a:r>
              <a:rPr lang="ja-JP" altLang="en-US" dirty="0" smtClean="0"/>
              <a:t>が計算できれば、この後の処理は、これまでと変わり</a:t>
            </a:r>
            <a:r>
              <a:rPr lang="ja-JP" altLang="en-US" dirty="0" err="1" smtClean="0"/>
              <a:t>まりません</a:t>
            </a:r>
            <a:r>
              <a:rPr lang="ja-JP" altLang="en-US" dirty="0" smtClean="0"/>
              <a:t>。「</a:t>
            </a:r>
            <a:r>
              <a:rPr lang="en-US" altLang="ja-JP" dirty="0" smtClean="0"/>
              <a:t>2.3.2 </a:t>
            </a:r>
            <a:r>
              <a:rPr lang="ja-JP" altLang="en-US" dirty="0" smtClean="0"/>
              <a:t>画像データの分類アルゴリズム」の</a:t>
            </a:r>
            <a:r>
              <a:rPr lang="en-US" altLang="ja-JP" dirty="0" smtClean="0"/>
              <a:t>(2.37)</a:t>
            </a:r>
            <a:r>
              <a:rPr lang="ja-JP" altLang="en-US" dirty="0" smtClean="0"/>
              <a:t>～</a:t>
            </a:r>
            <a:r>
              <a:rPr lang="en-US" altLang="ja-JP" dirty="0" smtClean="0"/>
              <a:t>(2.43)</a:t>
            </a:r>
            <a:r>
              <a:rPr lang="ja-JP" altLang="en-US" dirty="0" smtClean="0"/>
              <a:t>と同じ方法で、誤差関数を定義して、これを最小化するようにパラメーターの最適化処理を実施することができます。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8" y="1109518"/>
            <a:ext cx="8949170" cy="17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067"/>
          </a:xfrm>
        </p:spPr>
        <p:txBody>
          <a:bodyPr/>
          <a:lstStyle/>
          <a:p>
            <a:r>
              <a:rPr kumimoji="1" lang="ja-JP" altLang="en-US" dirty="0" smtClean="0"/>
              <a:t>プログラムの詳細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1" y="3424844"/>
            <a:ext cx="9669983" cy="312558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Num_units</a:t>
            </a:r>
            <a:r>
              <a:rPr lang="ja-JP" altLang="en-US" dirty="0" smtClean="0"/>
              <a:t>は隠れ層のノード数</a:t>
            </a:r>
            <a:endParaRPr lang="en-US" altLang="ja-JP" dirty="0" smtClean="0"/>
          </a:p>
          <a:p>
            <a:r>
              <a:rPr lang="en-US" altLang="ja-JP" dirty="0" smtClean="0"/>
              <a:t>X</a:t>
            </a:r>
            <a:r>
              <a:rPr lang="ja-JP" altLang="en-US" dirty="0" smtClean="0"/>
              <a:t>は入力層に対応する</a:t>
            </a:r>
            <a:r>
              <a:rPr lang="en-US" altLang="ja-JP" dirty="0" smtClean="0"/>
              <a:t>Placeholder</a:t>
            </a:r>
          </a:p>
          <a:p>
            <a:r>
              <a:rPr lang="en-US" altLang="ja-JP" dirty="0" smtClean="0"/>
              <a:t>5</a:t>
            </a:r>
            <a:r>
              <a:rPr lang="ja-JP" altLang="en-US" dirty="0" smtClean="0"/>
              <a:t>～</a:t>
            </a:r>
            <a:r>
              <a:rPr lang="en-US" altLang="ja-JP" dirty="0" smtClean="0"/>
              <a:t>7</a:t>
            </a:r>
            <a:r>
              <a:rPr lang="ja-JP" altLang="en-US" dirty="0" smtClean="0"/>
              <a:t>行目は、隠れ層の出力</a:t>
            </a:r>
            <a:r>
              <a:rPr lang="en-US" altLang="ja-JP" dirty="0" smtClean="0"/>
              <a:t>hidden1</a:t>
            </a:r>
            <a:r>
              <a:rPr lang="ja-JP" altLang="en-US" dirty="0" smtClean="0"/>
              <a:t>を計算している。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3.1.2</a:t>
            </a:r>
            <a:r>
              <a:rPr lang="ja-JP" altLang="en-US" dirty="0" smtClean="0"/>
              <a:t>」で同様のプログラムがあるが、入力層のデータ値が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784</a:t>
            </a:r>
            <a:r>
              <a:rPr lang="ja-JP" altLang="en-US" dirty="0" smtClean="0"/>
              <a:t>に代わっている以外は、本質的に同じである。</a:t>
            </a:r>
            <a:endParaRPr lang="en-US" altLang="ja-JP" dirty="0" smtClean="0"/>
          </a:p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行目は、隠れ層の出力を利用し、ソフトマックス関数を用いて確率を計算</a:t>
            </a:r>
            <a:endParaRPr kumimoji="1"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2.3.3</a:t>
            </a:r>
            <a:r>
              <a:rPr lang="ja-JP" altLang="en-US" dirty="0" smtClean="0"/>
              <a:t>」で同様に確率を求めているが、入力値が</a:t>
            </a:r>
            <a:r>
              <a:rPr lang="en-US" altLang="ja-JP" dirty="0" smtClean="0"/>
              <a:t>x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hidden1</a:t>
            </a:r>
            <a:r>
              <a:rPr lang="ja-JP" altLang="en-US" dirty="0" smtClean="0"/>
              <a:t>に変わっている以外は、本質的に同じである。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6" y="1197206"/>
            <a:ext cx="58578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4315"/>
          </a:xfrm>
        </p:spPr>
        <p:txBody>
          <a:bodyPr/>
          <a:lstStyle/>
          <a:p>
            <a:r>
              <a:rPr kumimoji="1" lang="ja-JP" altLang="en-US" dirty="0" smtClean="0"/>
              <a:t>プログラム詳細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9610" y="3832167"/>
            <a:ext cx="9403742" cy="806335"/>
          </a:xfrm>
        </p:spPr>
        <p:txBody>
          <a:bodyPr/>
          <a:lstStyle/>
          <a:p>
            <a:r>
              <a:rPr kumimoji="1" lang="ja-JP" altLang="en-US" dirty="0" smtClean="0"/>
              <a:t>前にある文字認識のプログラムと同様に誤差関数、トレーニングアルゴリズム、正解率を定義します。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3" y="1720735"/>
            <a:ext cx="73247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067"/>
          </a:xfrm>
        </p:spPr>
        <p:txBody>
          <a:bodyPr/>
          <a:lstStyle/>
          <a:p>
            <a:r>
              <a:rPr kumimoji="1" lang="ja-JP" altLang="en-US" dirty="0" smtClean="0"/>
              <a:t>プログラム詳細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1" y="4855242"/>
            <a:ext cx="9279285" cy="1778313"/>
          </a:xfrm>
        </p:spPr>
        <p:txBody>
          <a:bodyPr/>
          <a:lstStyle/>
          <a:p>
            <a:r>
              <a:rPr kumimoji="1" lang="ja-JP" altLang="en-US" dirty="0" smtClean="0"/>
              <a:t>この部分のコードは、「</a:t>
            </a:r>
            <a:r>
              <a:rPr kumimoji="1" lang="en-US" altLang="ja-JP" dirty="0" smtClean="0"/>
              <a:t>MSE-06</a:t>
            </a:r>
            <a:r>
              <a:rPr kumimoji="1" lang="ja-JP" altLang="en-US" dirty="0" smtClean="0"/>
              <a:t>」～</a:t>
            </a:r>
            <a:r>
              <a:rPr lang="ja-JP" altLang="en-US" dirty="0"/>
              <a:t>「</a:t>
            </a:r>
            <a:r>
              <a:rPr kumimoji="1" lang="en-US" altLang="ja-JP" dirty="0" smtClean="0"/>
              <a:t>MSE-08</a:t>
            </a:r>
            <a:r>
              <a:rPr kumimoji="1" lang="ja-JP" altLang="en-US" dirty="0" smtClean="0"/>
              <a:t>」と全く同じです。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96785"/>
            <a:ext cx="6459969" cy="35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4315"/>
          </a:xfrm>
        </p:spPr>
        <p:txBody>
          <a:bodyPr/>
          <a:lstStyle/>
          <a:p>
            <a:r>
              <a:rPr kumimoji="1" lang="ja-JP" altLang="en-US" dirty="0" smtClean="0"/>
              <a:t>プログラムの結果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2" y="1197034"/>
            <a:ext cx="9403742" cy="5051366"/>
          </a:xfrm>
        </p:spPr>
        <p:txBody>
          <a:bodyPr/>
          <a:lstStyle/>
          <a:p>
            <a:r>
              <a:rPr kumimoji="1" lang="ja-JP" altLang="en-US" dirty="0" smtClean="0"/>
              <a:t>テストセットに対して、最終的に約</a:t>
            </a:r>
            <a:r>
              <a:rPr kumimoji="1" lang="en-US" altLang="ja-JP" dirty="0" smtClean="0"/>
              <a:t>97%</a:t>
            </a:r>
          </a:p>
          <a:p>
            <a:pPr marL="0" indent="0">
              <a:buNone/>
            </a:pPr>
            <a:r>
              <a:rPr lang="ja-JP" altLang="en-US" dirty="0" smtClean="0"/>
              <a:t>の正解率を達成しています。</a:t>
            </a:r>
            <a:endParaRPr lang="en-US" altLang="ja-JP" dirty="0" smtClean="0"/>
          </a:p>
          <a:p>
            <a:r>
              <a:rPr kumimoji="1" lang="ja-JP" altLang="en-US" dirty="0" smtClean="0"/>
              <a:t>出力層のソフトマックス関数だけを用いた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場合</a:t>
            </a:r>
            <a:r>
              <a:rPr lang="ja-JP" altLang="en-US" dirty="0" smtClean="0"/>
              <a:t>の正解率が、約</a:t>
            </a:r>
            <a:r>
              <a:rPr lang="en-US" altLang="ja-JP" dirty="0" smtClean="0"/>
              <a:t>92%</a:t>
            </a:r>
            <a:r>
              <a:rPr lang="ja-JP" altLang="en-US" dirty="0" err="1" smtClean="0"/>
              <a:t>で</a:t>
            </a:r>
            <a:r>
              <a:rPr lang="ja-JP" altLang="en-US" dirty="0" smtClean="0"/>
              <a:t>したので大きな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改善が見られました。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14" y="1366059"/>
            <a:ext cx="5143500" cy="47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067"/>
          </a:xfrm>
        </p:spPr>
        <p:txBody>
          <a:bodyPr/>
          <a:lstStyle/>
          <a:p>
            <a:r>
              <a:rPr kumimoji="1" lang="ja-JP" altLang="en-US" dirty="0" smtClean="0"/>
              <a:t>正解と不正解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2" y="1172096"/>
            <a:ext cx="9403742" cy="5076304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左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つが正解例</a:t>
            </a:r>
            <a:endParaRPr kumimoji="1" lang="en-US" altLang="ja-JP" dirty="0" smtClean="0"/>
          </a:p>
          <a:p>
            <a:r>
              <a:rPr lang="ja-JP" altLang="en-US" dirty="0" smtClean="0"/>
              <a:t>右</a:t>
            </a:r>
            <a:r>
              <a:rPr lang="en-US" altLang="ja-JP" dirty="0" smtClean="0"/>
              <a:t>3</a:t>
            </a:r>
            <a:r>
              <a:rPr lang="ja-JP" altLang="en-US" dirty="0" smtClean="0"/>
              <a:t>つが不正解例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出力層だけの場合と比較して、</a:t>
            </a:r>
            <a:endParaRPr lang="en-US" altLang="ja-JP" dirty="0" smtClean="0"/>
          </a:p>
          <a:p>
            <a:r>
              <a:rPr kumimoji="1" lang="ja-JP" altLang="en-US" smtClean="0"/>
              <a:t>どのような</a:t>
            </a:r>
            <a:r>
              <a:rPr kumimoji="1" lang="ja-JP" altLang="en-US"/>
              <a:t>違</a:t>
            </a:r>
            <a:r>
              <a:rPr kumimoji="1" lang="ja-JP" altLang="en-US" smtClean="0"/>
              <a:t>いがあるのでしょうか</a:t>
            </a:r>
            <a:r>
              <a:rPr kumimoji="1" lang="ja-JP" altLang="en-US"/>
              <a:t>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3" y="452718"/>
            <a:ext cx="3259932" cy="57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454</Words>
  <Application>Microsoft Office PowerPoint</Application>
  <PresentationFormat>ワイド画面</PresentationFormat>
  <Paragraphs>46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イオン</vt:lpstr>
      <vt:lpstr>輪読発表 3-2 単層ニューラルネットワークによる手書き文字の分類</vt:lpstr>
      <vt:lpstr>3.2.1 単層ニューラルネットワークを用いた多項分類器</vt:lpstr>
      <vt:lpstr>計算について</vt:lpstr>
      <vt:lpstr>計算について </vt:lpstr>
      <vt:lpstr>プログラムの詳細</vt:lpstr>
      <vt:lpstr>プログラム詳細</vt:lpstr>
      <vt:lpstr>プログラム詳細</vt:lpstr>
      <vt:lpstr>プログラムの結果</vt:lpstr>
      <vt:lpstr>正解と不正解</vt:lpstr>
    </vt:vector>
  </TitlesOfParts>
  <Company>法政大学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輪読 3-2 単層ニューラルネットワークによる手書き文字の分類</dc:title>
  <dc:creator>清水将開</dc:creator>
  <cp:lastModifiedBy>runhe Huang</cp:lastModifiedBy>
  <cp:revision>14</cp:revision>
  <dcterms:created xsi:type="dcterms:W3CDTF">2017-05-25T18:17:18Z</dcterms:created>
  <dcterms:modified xsi:type="dcterms:W3CDTF">2017-06-01T14:00:26Z</dcterms:modified>
</cp:coreProperties>
</file>